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37"/>
  </p:notesMasterIdLst>
  <p:sldIdLst>
    <p:sldId id="256" r:id="rId2"/>
    <p:sldId id="306" r:id="rId3"/>
    <p:sldId id="320" r:id="rId4"/>
    <p:sldId id="358" r:id="rId5"/>
    <p:sldId id="321" r:id="rId6"/>
    <p:sldId id="325" r:id="rId7"/>
    <p:sldId id="333" r:id="rId8"/>
    <p:sldId id="360" r:id="rId9"/>
    <p:sldId id="332" r:id="rId10"/>
    <p:sldId id="334" r:id="rId11"/>
    <p:sldId id="335" r:id="rId12"/>
    <p:sldId id="336" r:id="rId13"/>
    <p:sldId id="337" r:id="rId14"/>
    <p:sldId id="338" r:id="rId15"/>
    <p:sldId id="276" r:id="rId16"/>
    <p:sldId id="339" r:id="rId17"/>
    <p:sldId id="343" r:id="rId18"/>
    <p:sldId id="359" r:id="rId19"/>
    <p:sldId id="361" r:id="rId20"/>
    <p:sldId id="362" r:id="rId21"/>
    <p:sldId id="363" r:id="rId22"/>
    <p:sldId id="376" r:id="rId23"/>
    <p:sldId id="364" r:id="rId24"/>
    <p:sldId id="365" r:id="rId25"/>
    <p:sldId id="369" r:id="rId26"/>
    <p:sldId id="370" r:id="rId27"/>
    <p:sldId id="371" r:id="rId28"/>
    <p:sldId id="373" r:id="rId29"/>
    <p:sldId id="372" r:id="rId30"/>
    <p:sldId id="374" r:id="rId31"/>
    <p:sldId id="368" r:id="rId32"/>
    <p:sldId id="375" r:id="rId33"/>
    <p:sldId id="377" r:id="rId34"/>
    <p:sldId id="293" r:id="rId35"/>
    <p:sldId id="318"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柯 雅心" initials="柯" lastIdx="2" clrIdx="0">
    <p:extLst>
      <p:ext uri="{19B8F6BF-5375-455C-9EA6-DF929625EA0E}">
        <p15:presenceInfo xmlns:p15="http://schemas.microsoft.com/office/powerpoint/2012/main" userId="92cf7aa04da3779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51C50"/>
    <a:srgbClr val="C42772"/>
    <a:srgbClr val="9719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03" autoAdjust="0"/>
    <p:restoredTop sz="93288" autoAdjust="0"/>
  </p:normalViewPr>
  <p:slideViewPr>
    <p:cSldViewPr snapToGrid="0">
      <p:cViewPr varScale="1">
        <p:scale>
          <a:sx n="118" d="100"/>
          <a:sy n="118" d="100"/>
        </p:scale>
        <p:origin x="53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6B521D-DBAA-43D9-9072-84B706BE836A}" type="datetimeFigureOut">
              <a:rPr lang="zh-CN" altLang="en-US" smtClean="0"/>
              <a:t>2025/3/11</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839FD7-10F0-4285-9007-02347AB7E002}" type="slidenum">
              <a:rPr lang="zh-CN" altLang="en-US" smtClean="0"/>
              <a:t>‹#›</a:t>
            </a:fld>
            <a:endParaRPr lang="zh-CN" altLang="en-US"/>
          </a:p>
        </p:txBody>
      </p:sp>
    </p:spTree>
    <p:extLst>
      <p:ext uri="{BB962C8B-B14F-4D97-AF65-F5344CB8AC3E}">
        <p14:creationId xmlns:p14="http://schemas.microsoft.com/office/powerpoint/2010/main" val="30638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3</a:t>
            </a:fld>
            <a:endParaRPr lang="zh-CN" altLang="en-US"/>
          </a:p>
        </p:txBody>
      </p:sp>
    </p:spTree>
    <p:extLst>
      <p:ext uri="{BB962C8B-B14F-4D97-AF65-F5344CB8AC3E}">
        <p14:creationId xmlns:p14="http://schemas.microsoft.com/office/powerpoint/2010/main" val="29200809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12</a:t>
            </a:fld>
            <a:endParaRPr lang="zh-CN" altLang="en-US"/>
          </a:p>
        </p:txBody>
      </p:sp>
    </p:spTree>
    <p:extLst>
      <p:ext uri="{BB962C8B-B14F-4D97-AF65-F5344CB8AC3E}">
        <p14:creationId xmlns:p14="http://schemas.microsoft.com/office/powerpoint/2010/main" val="27106158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13</a:t>
            </a:fld>
            <a:endParaRPr lang="zh-CN" altLang="en-US"/>
          </a:p>
        </p:txBody>
      </p:sp>
    </p:spTree>
    <p:extLst>
      <p:ext uri="{BB962C8B-B14F-4D97-AF65-F5344CB8AC3E}">
        <p14:creationId xmlns:p14="http://schemas.microsoft.com/office/powerpoint/2010/main" val="21310597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14</a:t>
            </a:fld>
            <a:endParaRPr lang="zh-CN" altLang="en-US"/>
          </a:p>
        </p:txBody>
      </p:sp>
    </p:spTree>
    <p:extLst>
      <p:ext uri="{BB962C8B-B14F-4D97-AF65-F5344CB8AC3E}">
        <p14:creationId xmlns:p14="http://schemas.microsoft.com/office/powerpoint/2010/main" val="14480363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Times New Roman" panose="02020603050405020304" pitchFamily="18" charset="0"/>
                <a:cs typeface="Times New Roman" panose="02020603050405020304" pitchFamily="18" charset="0"/>
              </a:rPr>
              <a:t>Inverse Document Frequency (IDF): a measure of how important a term is. We need the IDF value because computing just the TF alone is not sufficient to understand the importance of words: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i="0" kern="1200" dirty="0">
                <a:solidFill>
                  <a:schemeClr val="tx1"/>
                </a:solidFill>
                <a:effectLst/>
                <a:latin typeface="+mn-lt"/>
                <a:ea typeface="+mn-ea"/>
                <a:cs typeface="+mn-cs"/>
              </a:rPr>
              <a:t>Hence, we see that words like “is”, “this”, “and”, etc., are reduced to 0 and have little importance; while words like “scary”, “long”, “good”, etc. are words with more importance and thus have a higher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Times New Roman" panose="02020603050405020304" pitchFamily="18" charset="0"/>
              <a:cs typeface="Times New Roman" panose="02020603050405020304" pitchFamily="18" charset="0"/>
            </a:endParaRPr>
          </a:p>
          <a:p>
            <a:endParaRPr lang="zh-CN" altLang="en-US" dirty="0"/>
          </a:p>
        </p:txBody>
      </p:sp>
      <p:sp>
        <p:nvSpPr>
          <p:cNvPr id="4" name="Slide Number Placeholder 3"/>
          <p:cNvSpPr>
            <a:spLocks noGrp="1"/>
          </p:cNvSpPr>
          <p:nvPr>
            <p:ph type="sldNum" sz="quarter" idx="5"/>
          </p:nvPr>
        </p:nvSpPr>
        <p:spPr/>
        <p:txBody>
          <a:bodyPr/>
          <a:lstStyle/>
          <a:p>
            <a:fld id="{B6839FD7-10F0-4285-9007-02347AB7E002}" type="slidenum">
              <a:rPr lang="zh-CN" altLang="en-US" smtClean="0"/>
              <a:t>15</a:t>
            </a:fld>
            <a:endParaRPr lang="zh-CN" altLang="en-US"/>
          </a:p>
        </p:txBody>
      </p:sp>
    </p:spTree>
    <p:extLst>
      <p:ext uri="{BB962C8B-B14F-4D97-AF65-F5344CB8AC3E}">
        <p14:creationId xmlns:p14="http://schemas.microsoft.com/office/powerpoint/2010/main" val="1672464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16</a:t>
            </a:fld>
            <a:endParaRPr lang="zh-CN" altLang="en-US"/>
          </a:p>
        </p:txBody>
      </p:sp>
    </p:spTree>
    <p:extLst>
      <p:ext uri="{BB962C8B-B14F-4D97-AF65-F5344CB8AC3E}">
        <p14:creationId xmlns:p14="http://schemas.microsoft.com/office/powerpoint/2010/main" val="38187583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17</a:t>
            </a:fld>
            <a:endParaRPr lang="zh-CN" altLang="en-US"/>
          </a:p>
        </p:txBody>
      </p:sp>
    </p:spTree>
    <p:extLst>
      <p:ext uri="{BB962C8B-B14F-4D97-AF65-F5344CB8AC3E}">
        <p14:creationId xmlns:p14="http://schemas.microsoft.com/office/powerpoint/2010/main" val="963634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18</a:t>
            </a:fld>
            <a:endParaRPr lang="zh-CN" altLang="en-US"/>
          </a:p>
        </p:txBody>
      </p:sp>
    </p:spTree>
    <p:extLst>
      <p:ext uri="{BB962C8B-B14F-4D97-AF65-F5344CB8AC3E}">
        <p14:creationId xmlns:p14="http://schemas.microsoft.com/office/powerpoint/2010/main" val="202537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19</a:t>
            </a:fld>
            <a:endParaRPr lang="zh-CN" altLang="en-US"/>
          </a:p>
        </p:txBody>
      </p:sp>
    </p:spTree>
    <p:extLst>
      <p:ext uri="{BB962C8B-B14F-4D97-AF65-F5344CB8AC3E}">
        <p14:creationId xmlns:p14="http://schemas.microsoft.com/office/powerpoint/2010/main" val="29731763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20</a:t>
            </a:fld>
            <a:endParaRPr lang="zh-CN" altLang="en-US"/>
          </a:p>
        </p:txBody>
      </p:sp>
    </p:spTree>
    <p:extLst>
      <p:ext uri="{BB962C8B-B14F-4D97-AF65-F5344CB8AC3E}">
        <p14:creationId xmlns:p14="http://schemas.microsoft.com/office/powerpoint/2010/main" val="516217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21</a:t>
            </a:fld>
            <a:endParaRPr lang="zh-CN" altLang="en-US"/>
          </a:p>
        </p:txBody>
      </p:sp>
    </p:spTree>
    <p:extLst>
      <p:ext uri="{BB962C8B-B14F-4D97-AF65-F5344CB8AC3E}">
        <p14:creationId xmlns:p14="http://schemas.microsoft.com/office/powerpoint/2010/main" val="1309568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4</a:t>
            </a:fld>
            <a:endParaRPr lang="zh-CN" altLang="en-US"/>
          </a:p>
        </p:txBody>
      </p:sp>
    </p:spTree>
    <p:extLst>
      <p:ext uri="{BB962C8B-B14F-4D97-AF65-F5344CB8AC3E}">
        <p14:creationId xmlns:p14="http://schemas.microsoft.com/office/powerpoint/2010/main" val="30129967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22</a:t>
            </a:fld>
            <a:endParaRPr lang="zh-CN" altLang="en-US"/>
          </a:p>
        </p:txBody>
      </p:sp>
    </p:spTree>
    <p:extLst>
      <p:ext uri="{BB962C8B-B14F-4D97-AF65-F5344CB8AC3E}">
        <p14:creationId xmlns:p14="http://schemas.microsoft.com/office/powerpoint/2010/main" val="16432241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23</a:t>
            </a:fld>
            <a:endParaRPr lang="zh-CN" altLang="en-US"/>
          </a:p>
        </p:txBody>
      </p:sp>
    </p:spTree>
    <p:extLst>
      <p:ext uri="{BB962C8B-B14F-4D97-AF65-F5344CB8AC3E}">
        <p14:creationId xmlns:p14="http://schemas.microsoft.com/office/powerpoint/2010/main" val="378930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K" dirty="0"/>
              <a:t>As I mentioned before, the core of the collaborative filtering algorithm is "finding similarities". It could be based on the user's historical behavior like browsing, favorites, comments, </a:t>
            </a:r>
            <a:r>
              <a:rPr lang="en-US" altLang="zh-HK" dirty="0" err="1"/>
              <a:t>etc</a:t>
            </a:r>
            <a:r>
              <a:rPr lang="en-US" altLang="zh-HK" dirty="0"/>
              <a:t> to find the user's preferences for items, and measure and score the preferences, and finally, filter out the recommended set.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HK"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K" dirty="0"/>
              <a:t>For example, in the figure below, user A and user C have both purchased item a and item b, then A and C can be considered similar, because they like many items in common. In this way, the item d purchased by user A can be recommended to user 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HK" dirty="0"/>
          </a:p>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24</a:t>
            </a:fld>
            <a:endParaRPr lang="zh-CN" altLang="en-US"/>
          </a:p>
        </p:txBody>
      </p:sp>
    </p:spTree>
    <p:extLst>
      <p:ext uri="{BB962C8B-B14F-4D97-AF65-F5344CB8AC3E}">
        <p14:creationId xmlns:p14="http://schemas.microsoft.com/office/powerpoint/2010/main" val="23140104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K" dirty="0"/>
              <a:t>As I mentioned before, the core of the collaborative filtering algorithm is "finding similarities". It could be based on the user's historical behavior like browsing, favorites, comments, </a:t>
            </a:r>
            <a:r>
              <a:rPr lang="en-US" altLang="zh-HK" dirty="0" err="1"/>
              <a:t>etc</a:t>
            </a:r>
            <a:r>
              <a:rPr lang="en-US" altLang="zh-HK" dirty="0"/>
              <a:t> to find the user's preferences for items, and measure and score the preferences, and finally, filter out the recommended set. </a:t>
            </a:r>
          </a:p>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25</a:t>
            </a:fld>
            <a:endParaRPr lang="zh-CN" altLang="en-US"/>
          </a:p>
        </p:txBody>
      </p:sp>
    </p:spTree>
    <p:extLst>
      <p:ext uri="{BB962C8B-B14F-4D97-AF65-F5344CB8AC3E}">
        <p14:creationId xmlns:p14="http://schemas.microsoft.com/office/powerpoint/2010/main" val="11563875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r>
              <a:rPr lang="en-US" altLang="zh-HK" dirty="0"/>
              <a:t>For example, in the figure below, our task is to recommend item b to appropriate user. item a and item b are purchased by users A, B, and C at the same time, then item a and item b are considered similar because they have a high number of co-occurrences.</a:t>
            </a:r>
          </a:p>
          <a:p>
            <a:pPr eaLnBrk="1" hangingPunct="1">
              <a:spcBef>
                <a:spcPct val="0"/>
              </a:spcBef>
            </a:pPr>
            <a:endParaRPr lang="en-US" altLang="zh-HK" dirty="0"/>
          </a:p>
          <a:p>
            <a:pPr eaLnBrk="1" hangingPunct="1">
              <a:spcBef>
                <a:spcPct val="0"/>
              </a:spcBef>
            </a:pPr>
            <a:r>
              <a:rPr lang="en-US" altLang="zh-HK" dirty="0"/>
              <a:t>In this way, if user D purchases item a, the item b that is most similar to item a </a:t>
            </a:r>
          </a:p>
          <a:p>
            <a:pPr eaLnBrk="1" hangingPunct="1">
              <a:spcBef>
                <a:spcPct val="0"/>
              </a:spcBef>
            </a:pPr>
            <a:r>
              <a:rPr lang="en-US" altLang="zh-HK" dirty="0"/>
              <a:t>And thus item b can be recommended to user D.</a:t>
            </a:r>
          </a:p>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26</a:t>
            </a:fld>
            <a:endParaRPr lang="zh-CN" altLang="en-US"/>
          </a:p>
        </p:txBody>
      </p:sp>
    </p:spTree>
    <p:extLst>
      <p:ext uri="{BB962C8B-B14F-4D97-AF65-F5344CB8AC3E}">
        <p14:creationId xmlns:p14="http://schemas.microsoft.com/office/powerpoint/2010/main" val="24948652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r>
              <a:rPr lang="en-US" altLang="zh-HK" dirty="0"/>
              <a:t>For example, in the figure below, our task is to recommend item b to appropriate user. item a and item b are purchased by users A, B, and C at the same time, then item a and item b are considered similar because they have a high number of co-occurrences.</a:t>
            </a:r>
          </a:p>
          <a:p>
            <a:pPr eaLnBrk="1" hangingPunct="1">
              <a:spcBef>
                <a:spcPct val="0"/>
              </a:spcBef>
            </a:pPr>
            <a:endParaRPr lang="en-US" altLang="zh-HK" dirty="0"/>
          </a:p>
          <a:p>
            <a:pPr eaLnBrk="1" hangingPunct="1">
              <a:spcBef>
                <a:spcPct val="0"/>
              </a:spcBef>
            </a:pPr>
            <a:r>
              <a:rPr lang="en-US" altLang="zh-HK" dirty="0"/>
              <a:t>In this way, if user D purchases item a, the item b that is most similar to item a </a:t>
            </a:r>
          </a:p>
          <a:p>
            <a:pPr eaLnBrk="1" hangingPunct="1">
              <a:spcBef>
                <a:spcPct val="0"/>
              </a:spcBef>
            </a:pPr>
            <a:r>
              <a:rPr lang="en-US" altLang="zh-HK" dirty="0"/>
              <a:t>And thus item b can be recommended to user D.</a:t>
            </a:r>
          </a:p>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27</a:t>
            </a:fld>
            <a:endParaRPr lang="zh-CN" altLang="en-US"/>
          </a:p>
        </p:txBody>
      </p:sp>
    </p:spTree>
    <p:extLst>
      <p:ext uri="{BB962C8B-B14F-4D97-AF65-F5344CB8AC3E}">
        <p14:creationId xmlns:p14="http://schemas.microsoft.com/office/powerpoint/2010/main" val="14679172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r>
              <a:rPr lang="en-US" altLang="zh-HK" dirty="0"/>
              <a:t>Rating prediction can only be applied to a small number of scenarios, such as ratings of movies and books. In fact, Top-N recommendations are more common with current needs and provide users with a list of recommendations for selection. Top-N recommendations are generally measured by accuracy rate and recall rate. Among them, let R(u) be the recommendation list made to the user based on the user's behavior on the training set (referring to the predicted recommendation list), and T(u) is the user's behavior list on the test set (referring to the real Ground Truth), these are two confusing concepts.</a:t>
            </a:r>
          </a:p>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28</a:t>
            </a:fld>
            <a:endParaRPr lang="zh-CN" altLang="en-US"/>
          </a:p>
        </p:txBody>
      </p:sp>
    </p:spTree>
    <p:extLst>
      <p:ext uri="{BB962C8B-B14F-4D97-AF65-F5344CB8AC3E}">
        <p14:creationId xmlns:p14="http://schemas.microsoft.com/office/powerpoint/2010/main" val="360017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r>
              <a:rPr lang="en-US" altLang="zh-HK" dirty="0"/>
              <a:t>Rating prediction can only be applied to a small number of scenarios, such as ratings of movies and books. In fact, Top-N recommendations are more common with current needs and provide users with a list of recommendations for selection. Top-N recommendations are generally measured by accuracy rate and recall rate. Among them, let R(u) be the recommendation list made to the user based on the user's behavior on the training set (referring to the predicted recommendation list), and T(u) is the user's behavior list on the test set (referring to the real Ground Truth), these are two confusing concepts.</a:t>
            </a:r>
          </a:p>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29</a:t>
            </a:fld>
            <a:endParaRPr lang="zh-CN" altLang="en-US"/>
          </a:p>
        </p:txBody>
      </p:sp>
    </p:spTree>
    <p:extLst>
      <p:ext uri="{BB962C8B-B14F-4D97-AF65-F5344CB8AC3E}">
        <p14:creationId xmlns:p14="http://schemas.microsoft.com/office/powerpoint/2010/main" val="17064637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r>
              <a:rPr lang="en-US" altLang="zh-HK" dirty="0"/>
              <a:t>Rating prediction can only be applied to a small number of scenarios, such as ratings of movies and books. In fact, Top-N recommendations are more common with current needs and provide users with a list of recommendations for selection. Top-N recommendations are generally measured by accuracy rate and recall rate. Among them, let R(u) be the recommendation list made to the user based on the user's behavior on the training set (referring to the predicted recommendation list), and T(u) is the user's behavior list on the test set (referring to the real Ground Truth), these are two confusing concepts.</a:t>
            </a:r>
          </a:p>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30</a:t>
            </a:fld>
            <a:endParaRPr lang="zh-CN" altLang="en-US"/>
          </a:p>
        </p:txBody>
      </p:sp>
    </p:spTree>
    <p:extLst>
      <p:ext uri="{BB962C8B-B14F-4D97-AF65-F5344CB8AC3E}">
        <p14:creationId xmlns:p14="http://schemas.microsoft.com/office/powerpoint/2010/main" val="20791848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投影片圖像版面配置區 1">
            <a:extLst>
              <a:ext uri="{FF2B5EF4-FFF2-40B4-BE49-F238E27FC236}">
                <a16:creationId xmlns:a16="http://schemas.microsoft.com/office/drawing/2014/main" id="{D5527B23-2142-BE43-B7DF-97E0D00DB40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267" name="備忘稿版面配置區 2">
            <a:extLst>
              <a:ext uri="{FF2B5EF4-FFF2-40B4-BE49-F238E27FC236}">
                <a16:creationId xmlns:a16="http://schemas.microsoft.com/office/drawing/2014/main" id="{F6F71B97-C249-0C43-8820-3DA32668CFE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fontScale="85000" lnSpcReduction="20000"/>
          </a:bodyPr>
          <a:lstStyle/>
          <a:p>
            <a:pPr eaLnBrk="1" hangingPunct="1">
              <a:spcBef>
                <a:spcPct val="0"/>
              </a:spcBef>
            </a:pPr>
            <a:r>
              <a:rPr lang="en-US" altLang="zh-HK" dirty="0"/>
              <a:t>Rating prediction can only be applied to a small number of scenarios, such as ratings of movies and books. In fact, Top-N recommendations are more common with current needs and provide users with a list of recommendations for selection. Top-N recommendations are generally measured by accuracy rate and recall rate. Among them, let R(u) be the recommendation list made to the user based on the user's behavior on the training set (referring to the predicted recommendation list), and T(u) is the user's behavior list on the test set (referring to the real Ground Truth), these are two confusing concepts.</a:t>
            </a:r>
          </a:p>
          <a:p>
            <a:pPr eaLnBrk="1" hangingPunct="1">
              <a:spcBef>
                <a:spcPct val="0"/>
              </a:spcBef>
            </a:pPr>
            <a:endParaRPr lang="en-US" altLang="zh-HK" dirty="0"/>
          </a:p>
          <a:p>
            <a:pPr eaLnBrk="1" hangingPunct="1">
              <a:spcBef>
                <a:spcPct val="0"/>
              </a:spcBef>
            </a:pPr>
            <a:r>
              <a:rPr lang="en-US" altLang="zh-HK" dirty="0"/>
              <a:t>The meaning of accuracy is how much of the predicted recommendation list is really of interest to users, that is, the accuracy of the predicted list, then the accuracy is defined as:</a:t>
            </a:r>
          </a:p>
          <a:p>
            <a:pPr eaLnBrk="1" hangingPunct="1">
              <a:spcBef>
                <a:spcPct val="0"/>
              </a:spcBef>
            </a:pPr>
            <a:endParaRPr lang="en-US" altLang="zh-HK" dirty="0"/>
          </a:p>
          <a:p>
            <a:pPr eaLnBrk="1" hangingPunct="1">
              <a:spcBef>
                <a:spcPct val="0"/>
              </a:spcBef>
            </a:pPr>
            <a:endParaRPr lang="en-US" altLang="zh-HK" dirty="0"/>
          </a:p>
          <a:p>
            <a:pPr eaLnBrk="1" hangingPunct="1">
              <a:spcBef>
                <a:spcPct val="0"/>
              </a:spcBef>
            </a:pPr>
            <a:r>
              <a:rPr lang="en-US" altLang="zh-HK" dirty="0"/>
              <a:t>The significance of the recall rate is how much of the list that the real user is interested in is accurately predicted by the recommendation algorithm, that is, the recall rate of the real list, then the recall rate is defined as:</a:t>
            </a:r>
          </a:p>
          <a:p>
            <a:pPr eaLnBrk="1" hangingPunct="1">
              <a:spcBef>
                <a:spcPct val="0"/>
              </a:spcBef>
            </a:pPr>
            <a:endParaRPr lang="en-US" altLang="zh-HK" dirty="0"/>
          </a:p>
          <a:p>
            <a:pPr eaLnBrk="1" hangingPunct="1">
              <a:spcBef>
                <a:spcPct val="0"/>
              </a:spcBef>
            </a:pPr>
            <a:endParaRPr lang="en-US" altLang="zh-HK" dirty="0"/>
          </a:p>
          <a:p>
            <a:pPr eaLnBrk="1" hangingPunct="1">
              <a:spcBef>
                <a:spcPct val="0"/>
              </a:spcBef>
            </a:pPr>
            <a:r>
              <a:rPr lang="en-US" altLang="zh-HK" dirty="0"/>
              <a:t>The two evaluation indicators measure the quality of the recommender system from different aspects, and the two show a negative correlation, that is, the recall rate tends to be lower when the accuracy rate is high, and vice versa. Therefore, people have proposed an evaluation index F1 value that combines the accuracy rate and the recall rate, which can more conveniently observe the quality of the recommender system. The formula is as follows:</a:t>
            </a:r>
          </a:p>
          <a:p>
            <a:pPr eaLnBrk="1" hangingPunct="1">
              <a:spcBef>
                <a:spcPct val="0"/>
              </a:spcBef>
            </a:pPr>
            <a:endParaRPr lang="en-US" altLang="zh-HK" dirty="0"/>
          </a:p>
          <a:p>
            <a:br>
              <a:rPr lang="en" altLang="zh-CN" sz="1200" kern="1200" dirty="0">
                <a:solidFill>
                  <a:schemeClr val="tx1"/>
                </a:solidFill>
                <a:effectLst/>
                <a:latin typeface="+mn-lt"/>
                <a:ea typeface="+mn-ea"/>
                <a:cs typeface="+mn-cs"/>
              </a:rPr>
            </a:br>
            <a:endParaRPr lang="en" altLang="zh-CN" sz="1200" kern="1200" dirty="0">
              <a:solidFill>
                <a:schemeClr val="tx1"/>
              </a:solidFill>
              <a:effectLst/>
              <a:latin typeface="+mn-lt"/>
              <a:ea typeface="+mn-ea"/>
              <a:cs typeface="+mn-cs"/>
            </a:endParaRPr>
          </a:p>
          <a:p>
            <a:br>
              <a:rPr lang="en" altLang="zh-CN" sz="1200" kern="1200" dirty="0">
                <a:solidFill>
                  <a:schemeClr val="tx1"/>
                </a:solidFill>
                <a:effectLst/>
                <a:latin typeface="+mn-lt"/>
                <a:ea typeface="+mn-ea"/>
                <a:cs typeface="+mn-cs"/>
              </a:rPr>
            </a:br>
            <a:endParaRPr lang="en" altLang="zh-CN" sz="1200" kern="1200" dirty="0">
              <a:solidFill>
                <a:schemeClr val="tx1"/>
              </a:solidFill>
              <a:effectLst/>
              <a:latin typeface="+mn-lt"/>
              <a:ea typeface="+mn-ea"/>
              <a:cs typeface="+mn-cs"/>
            </a:endParaRPr>
          </a:p>
          <a:p>
            <a:pPr eaLnBrk="1" hangingPunct="1">
              <a:spcBef>
                <a:spcPct val="0"/>
              </a:spcBef>
            </a:pPr>
            <a:endParaRPr lang="en-US" altLang="zh-HK" dirty="0"/>
          </a:p>
          <a:p>
            <a:pPr eaLnBrk="1" hangingPunct="1">
              <a:spcBef>
                <a:spcPct val="0"/>
              </a:spcBef>
            </a:pPr>
            <a:endParaRPr lang="en-US" altLang="zh-HK" dirty="0"/>
          </a:p>
          <a:p>
            <a:pPr eaLnBrk="1" hangingPunct="1">
              <a:spcBef>
                <a:spcPct val="0"/>
              </a:spcBef>
            </a:pPr>
            <a:endParaRPr lang="en-US" altLang="zh-HK" dirty="0"/>
          </a:p>
          <a:p>
            <a:pPr eaLnBrk="1" hangingPunct="1">
              <a:spcBef>
                <a:spcPct val="0"/>
              </a:spcBef>
            </a:pPr>
            <a:endParaRPr lang="en-US" altLang="zh-HK" dirty="0"/>
          </a:p>
        </p:txBody>
      </p:sp>
      <p:sp>
        <p:nvSpPr>
          <p:cNvPr id="21508" name="投影片編號版面配置區 3">
            <a:extLst>
              <a:ext uri="{FF2B5EF4-FFF2-40B4-BE49-F238E27FC236}">
                <a16:creationId xmlns:a16="http://schemas.microsoft.com/office/drawing/2014/main" id="{326D437E-7427-C642-A9A0-B382662C0693}"/>
              </a:ext>
            </a:extLst>
          </p:cNvPr>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Calibri" panose="020F0502020204030204" pitchFamily="34" charset="0"/>
                <a:ea typeface="新細明體" panose="02020500000000000000" pitchFamily="18" charset="-120"/>
              </a:defRPr>
            </a:lvl1pPr>
            <a:lvl2pPr marL="742950" indent="-285750" eaLnBrk="0" hangingPunct="0">
              <a:defRPr>
                <a:solidFill>
                  <a:schemeClr val="tx1"/>
                </a:solidFill>
                <a:latin typeface="Calibri" panose="020F0502020204030204" pitchFamily="34" charset="0"/>
                <a:ea typeface="新細明體" panose="02020500000000000000" pitchFamily="18" charset="-120"/>
              </a:defRPr>
            </a:lvl2pPr>
            <a:lvl3pPr marL="1143000" indent="-228600" eaLnBrk="0" hangingPunct="0">
              <a:defRPr>
                <a:solidFill>
                  <a:schemeClr val="tx1"/>
                </a:solidFill>
                <a:latin typeface="Calibri" panose="020F0502020204030204" pitchFamily="34" charset="0"/>
                <a:ea typeface="新細明體" panose="02020500000000000000" pitchFamily="18" charset="-120"/>
              </a:defRPr>
            </a:lvl3pPr>
            <a:lvl4pPr marL="1600200" indent="-228600" eaLnBrk="0" hangingPunct="0">
              <a:defRPr>
                <a:solidFill>
                  <a:schemeClr val="tx1"/>
                </a:solidFill>
                <a:latin typeface="Calibri" panose="020F0502020204030204" pitchFamily="34" charset="0"/>
                <a:ea typeface="新細明體" panose="02020500000000000000" pitchFamily="18" charset="-120"/>
              </a:defRPr>
            </a:lvl4pPr>
            <a:lvl5pPr marL="2057400" indent="-228600" eaLnBrk="0" hangingPunct="0">
              <a:defRPr>
                <a:solidFill>
                  <a:schemeClr val="tx1"/>
                </a:solidFill>
                <a:latin typeface="Calibri" panose="020F0502020204030204" pitchFamily="34" charset="0"/>
                <a:ea typeface="新細明體" panose="02020500000000000000" pitchFamily="18" charset="-120"/>
              </a:defRPr>
            </a:lvl5pPr>
            <a:lvl6pPr marL="25146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6pPr>
            <a:lvl7pPr marL="29718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7pPr>
            <a:lvl8pPr marL="34290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8pPr>
            <a:lvl9pPr marL="3886200" indent="-228600" eaLnBrk="0" fontAlgn="base" hangingPunct="0">
              <a:spcBef>
                <a:spcPct val="0"/>
              </a:spcBef>
              <a:spcAft>
                <a:spcPct val="0"/>
              </a:spcAft>
              <a:defRPr>
                <a:solidFill>
                  <a:schemeClr val="tx1"/>
                </a:solidFill>
                <a:latin typeface="Calibri" panose="020F0502020204030204" pitchFamily="34" charset="0"/>
                <a:ea typeface="新細明體" panose="02020500000000000000" pitchFamily="18" charset="-120"/>
              </a:defRPr>
            </a:lvl9pPr>
          </a:lstStyle>
          <a:p>
            <a:pPr eaLnBrk="1" hangingPunct="1"/>
            <a:fld id="{D49220A4-313E-D545-850D-4D92B9953DB2}" type="slidenum">
              <a:rPr lang="en-US" altLang="zh-CN"/>
              <a:pPr eaLnBrk="1" hangingPunct="1"/>
              <a:t>31</a:t>
            </a:fld>
            <a:endParaRPr lang="en-US" altLang="zh-CN"/>
          </a:p>
        </p:txBody>
      </p:sp>
    </p:spTree>
    <p:extLst>
      <p:ext uri="{BB962C8B-B14F-4D97-AF65-F5344CB8AC3E}">
        <p14:creationId xmlns:p14="http://schemas.microsoft.com/office/powerpoint/2010/main" val="3803153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5</a:t>
            </a:fld>
            <a:endParaRPr lang="zh-CN" altLang="en-US"/>
          </a:p>
        </p:txBody>
      </p:sp>
    </p:spTree>
    <p:extLst>
      <p:ext uri="{BB962C8B-B14F-4D97-AF65-F5344CB8AC3E}">
        <p14:creationId xmlns:p14="http://schemas.microsoft.com/office/powerpoint/2010/main" val="2499129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32</a:t>
            </a:fld>
            <a:endParaRPr lang="zh-CN" altLang="en-US"/>
          </a:p>
        </p:txBody>
      </p:sp>
    </p:spTree>
    <p:extLst>
      <p:ext uri="{BB962C8B-B14F-4D97-AF65-F5344CB8AC3E}">
        <p14:creationId xmlns:p14="http://schemas.microsoft.com/office/powerpoint/2010/main" val="24432218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33</a:t>
            </a:fld>
            <a:endParaRPr lang="zh-CN" altLang="en-US"/>
          </a:p>
        </p:txBody>
      </p:sp>
    </p:spTree>
    <p:extLst>
      <p:ext uri="{BB962C8B-B14F-4D97-AF65-F5344CB8AC3E}">
        <p14:creationId xmlns:p14="http://schemas.microsoft.com/office/powerpoint/2010/main" val="3506738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6</a:t>
            </a:fld>
            <a:endParaRPr lang="zh-CN" altLang="en-US"/>
          </a:p>
        </p:txBody>
      </p:sp>
    </p:spTree>
    <p:extLst>
      <p:ext uri="{BB962C8B-B14F-4D97-AF65-F5344CB8AC3E}">
        <p14:creationId xmlns:p14="http://schemas.microsoft.com/office/powerpoint/2010/main" val="2085974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7</a:t>
            </a:fld>
            <a:endParaRPr lang="zh-CN" altLang="en-US"/>
          </a:p>
        </p:txBody>
      </p:sp>
    </p:spTree>
    <p:extLst>
      <p:ext uri="{BB962C8B-B14F-4D97-AF65-F5344CB8AC3E}">
        <p14:creationId xmlns:p14="http://schemas.microsoft.com/office/powerpoint/2010/main" val="2557101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8</a:t>
            </a:fld>
            <a:endParaRPr lang="zh-CN" altLang="en-US"/>
          </a:p>
        </p:txBody>
      </p:sp>
    </p:spTree>
    <p:extLst>
      <p:ext uri="{BB962C8B-B14F-4D97-AF65-F5344CB8AC3E}">
        <p14:creationId xmlns:p14="http://schemas.microsoft.com/office/powerpoint/2010/main" val="1810125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9</a:t>
            </a:fld>
            <a:endParaRPr lang="zh-CN" altLang="en-US"/>
          </a:p>
        </p:txBody>
      </p:sp>
    </p:spTree>
    <p:extLst>
      <p:ext uri="{BB962C8B-B14F-4D97-AF65-F5344CB8AC3E}">
        <p14:creationId xmlns:p14="http://schemas.microsoft.com/office/powerpoint/2010/main" val="3067229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10</a:t>
            </a:fld>
            <a:endParaRPr lang="zh-CN" altLang="en-US"/>
          </a:p>
        </p:txBody>
      </p:sp>
    </p:spTree>
    <p:extLst>
      <p:ext uri="{BB962C8B-B14F-4D97-AF65-F5344CB8AC3E}">
        <p14:creationId xmlns:p14="http://schemas.microsoft.com/office/powerpoint/2010/main" val="1830517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11</a:t>
            </a:fld>
            <a:endParaRPr lang="zh-CN" altLang="en-US"/>
          </a:p>
        </p:txBody>
      </p:sp>
    </p:spTree>
    <p:extLst>
      <p:ext uri="{BB962C8B-B14F-4D97-AF65-F5344CB8AC3E}">
        <p14:creationId xmlns:p14="http://schemas.microsoft.com/office/powerpoint/2010/main" val="593703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B60FE-B781-4378-944C-D3B04E735F41}"/>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A556452D-1DEE-400F-96B9-B09E09F8B6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1762293A-C2C5-4BB9-A883-E6B9BF0667C9}"/>
              </a:ext>
            </a:extLst>
          </p:cNvPr>
          <p:cNvSpPr>
            <a:spLocks noGrp="1"/>
          </p:cNvSpPr>
          <p:nvPr>
            <p:ph type="dt" sz="half" idx="10"/>
          </p:nvPr>
        </p:nvSpPr>
        <p:spPr/>
        <p:txBody>
          <a:bodyPr/>
          <a:lstStyle/>
          <a:p>
            <a:fld id="{81326C69-B41F-DE4C-831A-D8424F807BE8}" type="datetime1">
              <a:rPr lang="en-HK" altLang="zh-CN" smtClean="0"/>
              <a:t>11/3/2025</a:t>
            </a:fld>
            <a:endParaRPr lang="zh-CN" altLang="en-US"/>
          </a:p>
        </p:txBody>
      </p:sp>
      <p:sp>
        <p:nvSpPr>
          <p:cNvPr id="5" name="Footer Placeholder 4">
            <a:extLst>
              <a:ext uri="{FF2B5EF4-FFF2-40B4-BE49-F238E27FC236}">
                <a16:creationId xmlns:a16="http://schemas.microsoft.com/office/drawing/2014/main" id="{406940F7-7498-4BFB-AFB3-C0AF839F8C7F}"/>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4453C8B3-F993-4332-B46A-9B00F95A7436}"/>
              </a:ext>
            </a:extLst>
          </p:cNvPr>
          <p:cNvSpPr>
            <a:spLocks noGrp="1"/>
          </p:cNvSpPr>
          <p:nvPr>
            <p:ph type="sldNum" sz="quarter" idx="12"/>
          </p:nvPr>
        </p:nvSpPr>
        <p:spPr/>
        <p:txBody>
          <a:bodyPr/>
          <a:lstStyle/>
          <a:p>
            <a:fld id="{C399462D-D873-47C0-B287-693A0FDAC09B}" type="slidenum">
              <a:rPr lang="zh-CN" altLang="en-US" smtClean="0"/>
              <a:t>‹#›</a:t>
            </a:fld>
            <a:endParaRPr lang="zh-CN" altLang="en-US"/>
          </a:p>
        </p:txBody>
      </p:sp>
    </p:spTree>
    <p:extLst>
      <p:ext uri="{BB962C8B-B14F-4D97-AF65-F5344CB8AC3E}">
        <p14:creationId xmlns:p14="http://schemas.microsoft.com/office/powerpoint/2010/main" val="3552538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A3A8E-5D00-4FC3-AC24-F4EBA716D7EA}"/>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1B6614DB-70F3-4FA6-A222-BBC788506806}"/>
              </a:ext>
            </a:extLst>
          </p:cNvPr>
          <p:cNvSpPr>
            <a:spLocks noGrp="1"/>
          </p:cNvSpPr>
          <p:nvPr>
            <p:ph type="body" orient="vert" idx="1"/>
          </p:nvPr>
        </p:nvSpPr>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4F2D2868-7024-46FA-8F04-85EA4BD76D2A}"/>
              </a:ext>
            </a:extLst>
          </p:cNvPr>
          <p:cNvSpPr>
            <a:spLocks noGrp="1"/>
          </p:cNvSpPr>
          <p:nvPr>
            <p:ph type="dt" sz="half" idx="10"/>
          </p:nvPr>
        </p:nvSpPr>
        <p:spPr/>
        <p:txBody>
          <a:bodyPr/>
          <a:lstStyle/>
          <a:p>
            <a:fld id="{3F1C9FC8-DFFA-D24D-A5EF-CA258F7770D1}" type="datetime1">
              <a:rPr lang="en-HK" altLang="zh-CN" smtClean="0"/>
              <a:t>11/3/2025</a:t>
            </a:fld>
            <a:endParaRPr lang="zh-CN" altLang="en-US"/>
          </a:p>
        </p:txBody>
      </p:sp>
      <p:sp>
        <p:nvSpPr>
          <p:cNvPr id="5" name="Footer Placeholder 4">
            <a:extLst>
              <a:ext uri="{FF2B5EF4-FFF2-40B4-BE49-F238E27FC236}">
                <a16:creationId xmlns:a16="http://schemas.microsoft.com/office/drawing/2014/main" id="{45EB2254-EA95-432A-AB45-8615B85E0B34}"/>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599808E-3A5B-4873-A3F7-6A8F13AE9C91}"/>
              </a:ext>
            </a:extLst>
          </p:cNvPr>
          <p:cNvSpPr>
            <a:spLocks noGrp="1"/>
          </p:cNvSpPr>
          <p:nvPr>
            <p:ph type="sldNum" sz="quarter" idx="12"/>
          </p:nvPr>
        </p:nvSpPr>
        <p:spPr/>
        <p:txBody>
          <a:bodyPr/>
          <a:lstStyle/>
          <a:p>
            <a:fld id="{C399462D-D873-47C0-B287-693A0FDAC09B}" type="slidenum">
              <a:rPr lang="zh-CN" altLang="en-US" smtClean="0"/>
              <a:t>‹#›</a:t>
            </a:fld>
            <a:endParaRPr lang="zh-CN" altLang="en-US"/>
          </a:p>
        </p:txBody>
      </p:sp>
    </p:spTree>
    <p:extLst>
      <p:ext uri="{BB962C8B-B14F-4D97-AF65-F5344CB8AC3E}">
        <p14:creationId xmlns:p14="http://schemas.microsoft.com/office/powerpoint/2010/main" val="1666495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D243C6-D4B0-4218-BBF1-EA913BD53998}"/>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DBFF55F7-6510-4623-B031-315D254625D0}"/>
              </a:ext>
            </a:extLst>
          </p:cNvPr>
          <p:cNvSpPr>
            <a:spLocks noGrp="1"/>
          </p:cNvSpPr>
          <p:nvPr>
            <p:ph type="body" orient="vert" idx="1"/>
          </p:nvPr>
        </p:nvSpPr>
        <p:spPr>
          <a:xfrm>
            <a:off x="838200" y="365125"/>
            <a:ext cx="7734300" cy="5811838"/>
          </a:xfrm>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FF52C37F-CC0D-45C2-9AD0-A713A0DDD1AE}"/>
              </a:ext>
            </a:extLst>
          </p:cNvPr>
          <p:cNvSpPr>
            <a:spLocks noGrp="1"/>
          </p:cNvSpPr>
          <p:nvPr>
            <p:ph type="dt" sz="half" idx="10"/>
          </p:nvPr>
        </p:nvSpPr>
        <p:spPr/>
        <p:txBody>
          <a:bodyPr/>
          <a:lstStyle/>
          <a:p>
            <a:fld id="{EF24FFC3-274A-3F42-ACCA-D9B8A3B526D5}" type="datetime1">
              <a:rPr lang="en-HK" altLang="zh-CN" smtClean="0"/>
              <a:t>11/3/2025</a:t>
            </a:fld>
            <a:endParaRPr lang="zh-CN" altLang="en-US"/>
          </a:p>
        </p:txBody>
      </p:sp>
      <p:sp>
        <p:nvSpPr>
          <p:cNvPr id="5" name="Footer Placeholder 4">
            <a:extLst>
              <a:ext uri="{FF2B5EF4-FFF2-40B4-BE49-F238E27FC236}">
                <a16:creationId xmlns:a16="http://schemas.microsoft.com/office/drawing/2014/main" id="{24C19251-BDA5-4367-8ACF-B73123513C6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58A4F6C-5043-4B18-A1CE-B3627D1E0745}"/>
              </a:ext>
            </a:extLst>
          </p:cNvPr>
          <p:cNvSpPr>
            <a:spLocks noGrp="1"/>
          </p:cNvSpPr>
          <p:nvPr>
            <p:ph type="sldNum" sz="quarter" idx="12"/>
          </p:nvPr>
        </p:nvSpPr>
        <p:spPr/>
        <p:txBody>
          <a:bodyPr/>
          <a:lstStyle/>
          <a:p>
            <a:fld id="{C399462D-D873-47C0-B287-693A0FDAC09B}" type="slidenum">
              <a:rPr lang="zh-CN" altLang="en-US" smtClean="0"/>
              <a:t>‹#›</a:t>
            </a:fld>
            <a:endParaRPr lang="zh-CN" altLang="en-US"/>
          </a:p>
        </p:txBody>
      </p:sp>
    </p:spTree>
    <p:extLst>
      <p:ext uri="{BB962C8B-B14F-4D97-AF65-F5344CB8AC3E}">
        <p14:creationId xmlns:p14="http://schemas.microsoft.com/office/powerpoint/2010/main" val="760198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52603-B35A-4F07-94B0-8AD1ED54F963}"/>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6D18E366-A888-4E64-984F-C5039D212107}"/>
              </a:ext>
            </a:extLst>
          </p:cNvPr>
          <p:cNvSpPr>
            <a:spLocks noGrp="1"/>
          </p:cNvSpPr>
          <p:nvPr>
            <p:ph idx="1"/>
          </p:nvPr>
        </p:nvSpPr>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9C1801A1-2715-4191-91FA-567883D16568}"/>
              </a:ext>
            </a:extLst>
          </p:cNvPr>
          <p:cNvSpPr>
            <a:spLocks noGrp="1"/>
          </p:cNvSpPr>
          <p:nvPr>
            <p:ph type="dt" sz="half" idx="10"/>
          </p:nvPr>
        </p:nvSpPr>
        <p:spPr/>
        <p:txBody>
          <a:bodyPr/>
          <a:lstStyle/>
          <a:p>
            <a:fld id="{E5F3F249-BCCB-264D-B79F-54FC0AE338E6}" type="datetime1">
              <a:rPr lang="en-HK" altLang="zh-CN" smtClean="0"/>
              <a:t>11/3/2025</a:t>
            </a:fld>
            <a:endParaRPr lang="zh-CN" altLang="en-US"/>
          </a:p>
        </p:txBody>
      </p:sp>
      <p:sp>
        <p:nvSpPr>
          <p:cNvPr id="5" name="Footer Placeholder 4">
            <a:extLst>
              <a:ext uri="{FF2B5EF4-FFF2-40B4-BE49-F238E27FC236}">
                <a16:creationId xmlns:a16="http://schemas.microsoft.com/office/drawing/2014/main" id="{2C7DF77C-62EB-44C1-8942-D5A5DF2BEFE1}"/>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2D9B3688-A521-453D-B727-A1E0956BD620}"/>
              </a:ext>
            </a:extLst>
          </p:cNvPr>
          <p:cNvSpPr>
            <a:spLocks noGrp="1"/>
          </p:cNvSpPr>
          <p:nvPr>
            <p:ph type="sldNum" sz="quarter" idx="12"/>
          </p:nvPr>
        </p:nvSpPr>
        <p:spPr/>
        <p:txBody>
          <a:bodyPr/>
          <a:lstStyle/>
          <a:p>
            <a:fld id="{C399462D-D873-47C0-B287-693A0FDAC09B}" type="slidenum">
              <a:rPr lang="zh-CN" altLang="en-US" smtClean="0"/>
              <a:t>‹#›</a:t>
            </a:fld>
            <a:endParaRPr lang="zh-CN" altLang="en-US"/>
          </a:p>
        </p:txBody>
      </p:sp>
    </p:spTree>
    <p:extLst>
      <p:ext uri="{BB962C8B-B14F-4D97-AF65-F5344CB8AC3E}">
        <p14:creationId xmlns:p14="http://schemas.microsoft.com/office/powerpoint/2010/main" val="3571964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ED055-ED93-447F-9628-CAD56D0FED7E}"/>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8B26E171-6D64-4867-A877-867325F344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Edit Master text styles</a:t>
            </a:r>
          </a:p>
        </p:txBody>
      </p:sp>
      <p:sp>
        <p:nvSpPr>
          <p:cNvPr id="4" name="Date Placeholder 3">
            <a:extLst>
              <a:ext uri="{FF2B5EF4-FFF2-40B4-BE49-F238E27FC236}">
                <a16:creationId xmlns:a16="http://schemas.microsoft.com/office/drawing/2014/main" id="{43E95460-E60B-464E-AF4E-791B627473D3}"/>
              </a:ext>
            </a:extLst>
          </p:cNvPr>
          <p:cNvSpPr>
            <a:spLocks noGrp="1"/>
          </p:cNvSpPr>
          <p:nvPr>
            <p:ph type="dt" sz="half" idx="10"/>
          </p:nvPr>
        </p:nvSpPr>
        <p:spPr/>
        <p:txBody>
          <a:bodyPr/>
          <a:lstStyle/>
          <a:p>
            <a:fld id="{CA58BB3E-A6F4-1C4A-9F3A-D1DAE292F78C}" type="datetime1">
              <a:rPr lang="en-HK" altLang="zh-CN" smtClean="0"/>
              <a:t>11/3/2025</a:t>
            </a:fld>
            <a:endParaRPr lang="zh-CN" altLang="en-US"/>
          </a:p>
        </p:txBody>
      </p:sp>
      <p:sp>
        <p:nvSpPr>
          <p:cNvPr id="5" name="Footer Placeholder 4">
            <a:extLst>
              <a:ext uri="{FF2B5EF4-FFF2-40B4-BE49-F238E27FC236}">
                <a16:creationId xmlns:a16="http://schemas.microsoft.com/office/drawing/2014/main" id="{948B7008-458B-4521-A32F-32DD65BD9817}"/>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B7A1E32E-4C89-4BEF-8EC3-D6E3B2A6391A}"/>
              </a:ext>
            </a:extLst>
          </p:cNvPr>
          <p:cNvSpPr>
            <a:spLocks noGrp="1"/>
          </p:cNvSpPr>
          <p:nvPr>
            <p:ph type="sldNum" sz="quarter" idx="12"/>
          </p:nvPr>
        </p:nvSpPr>
        <p:spPr/>
        <p:txBody>
          <a:bodyPr/>
          <a:lstStyle/>
          <a:p>
            <a:fld id="{C399462D-D873-47C0-B287-693A0FDAC09B}" type="slidenum">
              <a:rPr lang="zh-CN" altLang="en-US" smtClean="0"/>
              <a:t>‹#›</a:t>
            </a:fld>
            <a:endParaRPr lang="zh-CN" altLang="en-US"/>
          </a:p>
        </p:txBody>
      </p:sp>
    </p:spTree>
    <p:extLst>
      <p:ext uri="{BB962C8B-B14F-4D97-AF65-F5344CB8AC3E}">
        <p14:creationId xmlns:p14="http://schemas.microsoft.com/office/powerpoint/2010/main" val="1687965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88EC-C586-4D0F-AEA7-84F54434584C}"/>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6021E2E4-E2A7-4D70-A553-241D99821735}"/>
              </a:ext>
            </a:extLst>
          </p:cNvPr>
          <p:cNvSpPr>
            <a:spLocks noGrp="1"/>
          </p:cNvSpPr>
          <p:nvPr>
            <p:ph sz="half" idx="1"/>
          </p:nvPr>
        </p:nvSpPr>
        <p:spPr>
          <a:xfrm>
            <a:off x="838200" y="1825625"/>
            <a:ext cx="5181600" cy="435133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3294E4DE-ECD2-4133-981F-855ADC140791}"/>
              </a:ext>
            </a:extLst>
          </p:cNvPr>
          <p:cNvSpPr>
            <a:spLocks noGrp="1"/>
          </p:cNvSpPr>
          <p:nvPr>
            <p:ph sz="half" idx="2"/>
          </p:nvPr>
        </p:nvSpPr>
        <p:spPr>
          <a:xfrm>
            <a:off x="6172200" y="1825625"/>
            <a:ext cx="5181600" cy="435133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4C157344-27F4-47C6-B3F5-27B1593708D1}"/>
              </a:ext>
            </a:extLst>
          </p:cNvPr>
          <p:cNvSpPr>
            <a:spLocks noGrp="1"/>
          </p:cNvSpPr>
          <p:nvPr>
            <p:ph type="dt" sz="half" idx="10"/>
          </p:nvPr>
        </p:nvSpPr>
        <p:spPr/>
        <p:txBody>
          <a:bodyPr/>
          <a:lstStyle/>
          <a:p>
            <a:fld id="{ED68810C-070C-154B-89F1-BE01C97A055E}" type="datetime1">
              <a:rPr lang="en-HK" altLang="zh-CN" smtClean="0"/>
              <a:t>11/3/2025</a:t>
            </a:fld>
            <a:endParaRPr lang="zh-CN" altLang="en-US"/>
          </a:p>
        </p:txBody>
      </p:sp>
      <p:sp>
        <p:nvSpPr>
          <p:cNvPr id="6" name="Footer Placeholder 5">
            <a:extLst>
              <a:ext uri="{FF2B5EF4-FFF2-40B4-BE49-F238E27FC236}">
                <a16:creationId xmlns:a16="http://schemas.microsoft.com/office/drawing/2014/main" id="{F98FD620-D6BD-4C77-940B-AE9F61D1C41B}"/>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4E597AE4-29A3-438F-8EF2-B938BEC5E909}"/>
              </a:ext>
            </a:extLst>
          </p:cNvPr>
          <p:cNvSpPr>
            <a:spLocks noGrp="1"/>
          </p:cNvSpPr>
          <p:nvPr>
            <p:ph type="sldNum" sz="quarter" idx="12"/>
          </p:nvPr>
        </p:nvSpPr>
        <p:spPr/>
        <p:txBody>
          <a:bodyPr/>
          <a:lstStyle/>
          <a:p>
            <a:fld id="{C399462D-D873-47C0-B287-693A0FDAC09B}" type="slidenum">
              <a:rPr lang="zh-CN" altLang="en-US" smtClean="0"/>
              <a:t>‹#›</a:t>
            </a:fld>
            <a:endParaRPr lang="zh-CN" altLang="en-US"/>
          </a:p>
        </p:txBody>
      </p:sp>
    </p:spTree>
    <p:extLst>
      <p:ext uri="{BB962C8B-B14F-4D97-AF65-F5344CB8AC3E}">
        <p14:creationId xmlns:p14="http://schemas.microsoft.com/office/powerpoint/2010/main" val="2099580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F5B88-4B36-4E33-9B19-4E8D4AF002AA}"/>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16AFC41E-A8B4-4A62-9D56-2A414441EB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4" name="Content Placeholder 3">
            <a:extLst>
              <a:ext uri="{FF2B5EF4-FFF2-40B4-BE49-F238E27FC236}">
                <a16:creationId xmlns:a16="http://schemas.microsoft.com/office/drawing/2014/main" id="{0FF84A1C-B690-44BE-80D6-92141EDD2BA5}"/>
              </a:ext>
            </a:extLst>
          </p:cNvPr>
          <p:cNvSpPr>
            <a:spLocks noGrp="1"/>
          </p:cNvSpPr>
          <p:nvPr>
            <p:ph sz="half" idx="2"/>
          </p:nvPr>
        </p:nvSpPr>
        <p:spPr>
          <a:xfrm>
            <a:off x="839788" y="2505075"/>
            <a:ext cx="5157787" cy="368458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88B3F662-203C-4C20-9585-7B4369FE0B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6" name="Content Placeholder 5">
            <a:extLst>
              <a:ext uri="{FF2B5EF4-FFF2-40B4-BE49-F238E27FC236}">
                <a16:creationId xmlns:a16="http://schemas.microsoft.com/office/drawing/2014/main" id="{5E5897E4-D7EB-4A22-B0D7-DBFBAC38B18A}"/>
              </a:ext>
            </a:extLst>
          </p:cNvPr>
          <p:cNvSpPr>
            <a:spLocks noGrp="1"/>
          </p:cNvSpPr>
          <p:nvPr>
            <p:ph sz="quarter" idx="4"/>
          </p:nvPr>
        </p:nvSpPr>
        <p:spPr>
          <a:xfrm>
            <a:off x="6172200" y="2505075"/>
            <a:ext cx="5183188" cy="368458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959E2C6F-8AAD-48B6-AB18-BA57B797E019}"/>
              </a:ext>
            </a:extLst>
          </p:cNvPr>
          <p:cNvSpPr>
            <a:spLocks noGrp="1"/>
          </p:cNvSpPr>
          <p:nvPr>
            <p:ph type="dt" sz="half" idx="10"/>
          </p:nvPr>
        </p:nvSpPr>
        <p:spPr/>
        <p:txBody>
          <a:bodyPr/>
          <a:lstStyle/>
          <a:p>
            <a:fld id="{2EBA9C1C-1D56-CD44-9054-E837D0D78C1E}" type="datetime1">
              <a:rPr lang="en-HK" altLang="zh-CN" smtClean="0"/>
              <a:t>11/3/2025</a:t>
            </a:fld>
            <a:endParaRPr lang="zh-CN" altLang="en-US"/>
          </a:p>
        </p:txBody>
      </p:sp>
      <p:sp>
        <p:nvSpPr>
          <p:cNvPr id="8" name="Footer Placeholder 7">
            <a:extLst>
              <a:ext uri="{FF2B5EF4-FFF2-40B4-BE49-F238E27FC236}">
                <a16:creationId xmlns:a16="http://schemas.microsoft.com/office/drawing/2014/main" id="{EC227110-7CA8-4B05-A133-EDD06C612561}"/>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B9792743-316F-4388-AA91-1AF883943D81}"/>
              </a:ext>
            </a:extLst>
          </p:cNvPr>
          <p:cNvSpPr>
            <a:spLocks noGrp="1"/>
          </p:cNvSpPr>
          <p:nvPr>
            <p:ph type="sldNum" sz="quarter" idx="12"/>
          </p:nvPr>
        </p:nvSpPr>
        <p:spPr/>
        <p:txBody>
          <a:bodyPr/>
          <a:lstStyle/>
          <a:p>
            <a:fld id="{C399462D-D873-47C0-B287-693A0FDAC09B}" type="slidenum">
              <a:rPr lang="zh-CN" altLang="en-US" smtClean="0"/>
              <a:t>‹#›</a:t>
            </a:fld>
            <a:endParaRPr lang="zh-CN" altLang="en-US"/>
          </a:p>
        </p:txBody>
      </p:sp>
    </p:spTree>
    <p:extLst>
      <p:ext uri="{BB962C8B-B14F-4D97-AF65-F5344CB8AC3E}">
        <p14:creationId xmlns:p14="http://schemas.microsoft.com/office/powerpoint/2010/main" val="2457975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1DD60-260E-49DC-8091-1B9D777A9CA0}"/>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FEE24339-34C4-4C0A-BC8A-1EE405BC9B6F}"/>
              </a:ext>
            </a:extLst>
          </p:cNvPr>
          <p:cNvSpPr>
            <a:spLocks noGrp="1"/>
          </p:cNvSpPr>
          <p:nvPr>
            <p:ph type="dt" sz="half" idx="10"/>
          </p:nvPr>
        </p:nvSpPr>
        <p:spPr/>
        <p:txBody>
          <a:bodyPr/>
          <a:lstStyle/>
          <a:p>
            <a:fld id="{AC09E52F-874B-E945-BA0F-C6DF982FC1FF}" type="datetime1">
              <a:rPr lang="en-HK" altLang="zh-CN" smtClean="0"/>
              <a:t>11/3/2025</a:t>
            </a:fld>
            <a:endParaRPr lang="zh-CN" altLang="en-US"/>
          </a:p>
        </p:txBody>
      </p:sp>
      <p:sp>
        <p:nvSpPr>
          <p:cNvPr id="4" name="Footer Placeholder 3">
            <a:extLst>
              <a:ext uri="{FF2B5EF4-FFF2-40B4-BE49-F238E27FC236}">
                <a16:creationId xmlns:a16="http://schemas.microsoft.com/office/drawing/2014/main" id="{825D35FB-7315-4603-8388-2EF0857213A4}"/>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3F524924-7ABB-4D96-9737-CE1ADC0E6E26}"/>
              </a:ext>
            </a:extLst>
          </p:cNvPr>
          <p:cNvSpPr>
            <a:spLocks noGrp="1"/>
          </p:cNvSpPr>
          <p:nvPr>
            <p:ph type="sldNum" sz="quarter" idx="12"/>
          </p:nvPr>
        </p:nvSpPr>
        <p:spPr/>
        <p:txBody>
          <a:bodyPr/>
          <a:lstStyle/>
          <a:p>
            <a:fld id="{C399462D-D873-47C0-B287-693A0FDAC09B}" type="slidenum">
              <a:rPr lang="zh-CN" altLang="en-US" smtClean="0"/>
              <a:t>‹#›</a:t>
            </a:fld>
            <a:endParaRPr lang="zh-CN" altLang="en-US"/>
          </a:p>
        </p:txBody>
      </p:sp>
    </p:spTree>
    <p:extLst>
      <p:ext uri="{BB962C8B-B14F-4D97-AF65-F5344CB8AC3E}">
        <p14:creationId xmlns:p14="http://schemas.microsoft.com/office/powerpoint/2010/main" val="2267752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364B64-033D-45D3-86F9-6EABFD214EA1}"/>
              </a:ext>
            </a:extLst>
          </p:cNvPr>
          <p:cNvSpPr>
            <a:spLocks noGrp="1"/>
          </p:cNvSpPr>
          <p:nvPr>
            <p:ph type="dt" sz="half" idx="10"/>
          </p:nvPr>
        </p:nvSpPr>
        <p:spPr/>
        <p:txBody>
          <a:bodyPr/>
          <a:lstStyle/>
          <a:p>
            <a:fld id="{7558CEE6-F26E-8646-A0B2-2DD122CBF1F6}" type="datetime1">
              <a:rPr lang="en-HK" altLang="zh-CN" smtClean="0"/>
              <a:t>11/3/2025</a:t>
            </a:fld>
            <a:endParaRPr lang="zh-CN" altLang="en-US"/>
          </a:p>
        </p:txBody>
      </p:sp>
      <p:sp>
        <p:nvSpPr>
          <p:cNvPr id="3" name="Footer Placeholder 2">
            <a:extLst>
              <a:ext uri="{FF2B5EF4-FFF2-40B4-BE49-F238E27FC236}">
                <a16:creationId xmlns:a16="http://schemas.microsoft.com/office/drawing/2014/main" id="{F7E673F4-2AD0-4362-A7E5-390B0AFD5F3D}"/>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DC5A7884-93DA-4F12-83A0-8553A043F634}"/>
              </a:ext>
            </a:extLst>
          </p:cNvPr>
          <p:cNvSpPr>
            <a:spLocks noGrp="1"/>
          </p:cNvSpPr>
          <p:nvPr>
            <p:ph type="sldNum" sz="quarter" idx="12"/>
          </p:nvPr>
        </p:nvSpPr>
        <p:spPr/>
        <p:txBody>
          <a:bodyPr/>
          <a:lstStyle/>
          <a:p>
            <a:fld id="{C399462D-D873-47C0-B287-693A0FDAC09B}" type="slidenum">
              <a:rPr lang="zh-CN" altLang="en-US" smtClean="0"/>
              <a:t>‹#›</a:t>
            </a:fld>
            <a:endParaRPr lang="zh-CN" altLang="en-US"/>
          </a:p>
        </p:txBody>
      </p:sp>
    </p:spTree>
    <p:extLst>
      <p:ext uri="{BB962C8B-B14F-4D97-AF65-F5344CB8AC3E}">
        <p14:creationId xmlns:p14="http://schemas.microsoft.com/office/powerpoint/2010/main" val="2213799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CE21C-A920-41B1-807D-7BFCCFBEED7F}"/>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7235243A-20B0-4A08-A996-C12E4B7534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9E08AAD3-5D8A-4E47-A380-3F883B9615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
        <p:nvSpPr>
          <p:cNvPr id="5" name="Date Placeholder 4">
            <a:extLst>
              <a:ext uri="{FF2B5EF4-FFF2-40B4-BE49-F238E27FC236}">
                <a16:creationId xmlns:a16="http://schemas.microsoft.com/office/drawing/2014/main" id="{E38E3FA6-52C8-452D-8A87-3E698D4DA58C}"/>
              </a:ext>
            </a:extLst>
          </p:cNvPr>
          <p:cNvSpPr>
            <a:spLocks noGrp="1"/>
          </p:cNvSpPr>
          <p:nvPr>
            <p:ph type="dt" sz="half" idx="10"/>
          </p:nvPr>
        </p:nvSpPr>
        <p:spPr/>
        <p:txBody>
          <a:bodyPr/>
          <a:lstStyle/>
          <a:p>
            <a:fld id="{7B674A5A-79DC-264C-8936-9EB0440990D8}" type="datetime1">
              <a:rPr lang="en-HK" altLang="zh-CN" smtClean="0"/>
              <a:t>11/3/2025</a:t>
            </a:fld>
            <a:endParaRPr lang="zh-CN" altLang="en-US"/>
          </a:p>
        </p:txBody>
      </p:sp>
      <p:sp>
        <p:nvSpPr>
          <p:cNvPr id="6" name="Footer Placeholder 5">
            <a:extLst>
              <a:ext uri="{FF2B5EF4-FFF2-40B4-BE49-F238E27FC236}">
                <a16:creationId xmlns:a16="http://schemas.microsoft.com/office/drawing/2014/main" id="{AF2D58BE-B10A-4F7D-99E3-4CDB14138E02}"/>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E0835C5A-2E0F-44B5-8DDD-52917A274F8A}"/>
              </a:ext>
            </a:extLst>
          </p:cNvPr>
          <p:cNvSpPr>
            <a:spLocks noGrp="1"/>
          </p:cNvSpPr>
          <p:nvPr>
            <p:ph type="sldNum" sz="quarter" idx="12"/>
          </p:nvPr>
        </p:nvSpPr>
        <p:spPr/>
        <p:txBody>
          <a:bodyPr/>
          <a:lstStyle/>
          <a:p>
            <a:fld id="{C399462D-D873-47C0-B287-693A0FDAC09B}" type="slidenum">
              <a:rPr lang="zh-CN" altLang="en-US" smtClean="0"/>
              <a:t>‹#›</a:t>
            </a:fld>
            <a:endParaRPr lang="zh-CN" altLang="en-US"/>
          </a:p>
        </p:txBody>
      </p:sp>
    </p:spTree>
    <p:extLst>
      <p:ext uri="{BB962C8B-B14F-4D97-AF65-F5344CB8AC3E}">
        <p14:creationId xmlns:p14="http://schemas.microsoft.com/office/powerpoint/2010/main" val="88891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28782-85AB-408E-9AF8-07C97FECABEE}"/>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34D16AA5-A0B5-473C-BAE2-E30D9E1CDC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B8CB4CA1-13DF-467A-95E9-AC101019BB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
        <p:nvSpPr>
          <p:cNvPr id="5" name="Date Placeholder 4">
            <a:extLst>
              <a:ext uri="{FF2B5EF4-FFF2-40B4-BE49-F238E27FC236}">
                <a16:creationId xmlns:a16="http://schemas.microsoft.com/office/drawing/2014/main" id="{253D255D-BCC1-4873-AB95-28FE0AD32DC4}"/>
              </a:ext>
            </a:extLst>
          </p:cNvPr>
          <p:cNvSpPr>
            <a:spLocks noGrp="1"/>
          </p:cNvSpPr>
          <p:nvPr>
            <p:ph type="dt" sz="half" idx="10"/>
          </p:nvPr>
        </p:nvSpPr>
        <p:spPr/>
        <p:txBody>
          <a:bodyPr/>
          <a:lstStyle/>
          <a:p>
            <a:fld id="{B33A183F-801F-D441-8BF0-5CF91C8E5B88}" type="datetime1">
              <a:rPr lang="en-HK" altLang="zh-CN" smtClean="0"/>
              <a:t>11/3/2025</a:t>
            </a:fld>
            <a:endParaRPr lang="zh-CN" altLang="en-US"/>
          </a:p>
        </p:txBody>
      </p:sp>
      <p:sp>
        <p:nvSpPr>
          <p:cNvPr id="6" name="Footer Placeholder 5">
            <a:extLst>
              <a:ext uri="{FF2B5EF4-FFF2-40B4-BE49-F238E27FC236}">
                <a16:creationId xmlns:a16="http://schemas.microsoft.com/office/drawing/2014/main" id="{664E35F2-5F6C-4D66-B93D-6305A8B1C7A7}"/>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FC6B9EFF-BDB9-4404-835D-A306334C9E71}"/>
              </a:ext>
            </a:extLst>
          </p:cNvPr>
          <p:cNvSpPr>
            <a:spLocks noGrp="1"/>
          </p:cNvSpPr>
          <p:nvPr>
            <p:ph type="sldNum" sz="quarter" idx="12"/>
          </p:nvPr>
        </p:nvSpPr>
        <p:spPr/>
        <p:txBody>
          <a:bodyPr/>
          <a:lstStyle/>
          <a:p>
            <a:fld id="{C399462D-D873-47C0-B287-693A0FDAC09B}" type="slidenum">
              <a:rPr lang="zh-CN" altLang="en-US" smtClean="0"/>
              <a:t>‹#›</a:t>
            </a:fld>
            <a:endParaRPr lang="zh-CN" altLang="en-US"/>
          </a:p>
        </p:txBody>
      </p:sp>
    </p:spTree>
    <p:extLst>
      <p:ext uri="{BB962C8B-B14F-4D97-AF65-F5344CB8AC3E}">
        <p14:creationId xmlns:p14="http://schemas.microsoft.com/office/powerpoint/2010/main" val="2390954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376AC0-494D-4D6E-BD1A-E98E0722B8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6CF037DE-441D-41E1-8FF4-732CD25A1D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C8DB3D9-A235-43FB-9520-EA122A62EF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15F671-E5E7-AD47-ACB6-BBD819737037}" type="datetime1">
              <a:rPr lang="en-HK" altLang="zh-CN" smtClean="0"/>
              <a:t>11/3/2025</a:t>
            </a:fld>
            <a:endParaRPr lang="zh-CN" altLang="en-US"/>
          </a:p>
        </p:txBody>
      </p:sp>
      <p:sp>
        <p:nvSpPr>
          <p:cNvPr id="5" name="Footer Placeholder 4">
            <a:extLst>
              <a:ext uri="{FF2B5EF4-FFF2-40B4-BE49-F238E27FC236}">
                <a16:creationId xmlns:a16="http://schemas.microsoft.com/office/drawing/2014/main" id="{2F4A2C8B-2C07-4C5A-A6F8-5B8362DBDC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4F586AA2-29F1-442C-A419-5C4CD820C3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99462D-D873-47C0-B287-693A0FDAC09B}" type="slidenum">
              <a:rPr lang="zh-CN" altLang="en-US" smtClean="0"/>
              <a:t>‹#›</a:t>
            </a:fld>
            <a:endParaRPr lang="zh-CN" altLang="en-US"/>
          </a:p>
        </p:txBody>
      </p:sp>
    </p:spTree>
    <p:extLst>
      <p:ext uri="{BB962C8B-B14F-4D97-AF65-F5344CB8AC3E}">
        <p14:creationId xmlns:p14="http://schemas.microsoft.com/office/powerpoint/2010/main" val="85895925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8.png"/><Relationship Id="rId7"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ta Engineering - Napa Analytics">
            <a:extLst>
              <a:ext uri="{FF2B5EF4-FFF2-40B4-BE49-F238E27FC236}">
                <a16:creationId xmlns:a16="http://schemas.microsoft.com/office/drawing/2014/main" id="{74AAECEA-EF0E-1849-93C8-252DCFA953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7230"/>
            <a:ext cx="6236380" cy="2235515"/>
          </a:xfrm>
          <a:prstGeom prst="rect">
            <a:avLst/>
          </a:prstGeom>
          <a:noFill/>
          <a:scene3d>
            <a:camera prst="perspectiveFront"/>
            <a:lightRig rig="threePt" dir="t"/>
          </a:scene3d>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D324D2E-C270-4409-ABCA-86CF844ABA26}"/>
              </a:ext>
            </a:extLst>
          </p:cNvPr>
          <p:cNvSpPr>
            <a:spLocks noGrp="1"/>
          </p:cNvSpPr>
          <p:nvPr>
            <p:ph type="ctrTitle"/>
          </p:nvPr>
        </p:nvSpPr>
        <p:spPr>
          <a:xfrm>
            <a:off x="250785" y="2448569"/>
            <a:ext cx="11690430" cy="2467163"/>
          </a:xfrm>
        </p:spPr>
        <p:txBody>
          <a:bodyPr>
            <a:normAutofit fontScale="90000"/>
          </a:bodyPr>
          <a:lstStyle/>
          <a:p>
            <a:pPr>
              <a:lnSpc>
                <a:spcPct val="150000"/>
              </a:lnSpc>
              <a:spcBef>
                <a:spcPts val="0"/>
              </a:spcBef>
            </a:pPr>
            <a:r>
              <a:rPr lang="en-US" altLang="zh-CN" sz="5300" b="1" dirty="0">
                <a:latin typeface="Calibri" panose="020F0502020204030204" pitchFamily="34" charset="0"/>
                <a:cs typeface="Calibri" panose="020F0502020204030204" pitchFamily="34" charset="0"/>
              </a:rPr>
              <a:t>Lecture 7: Data Driven Applications (1) -- </a:t>
            </a:r>
            <a:br>
              <a:rPr lang="en-US" altLang="zh-CN" sz="5300" b="1" dirty="0">
                <a:latin typeface="Calibri" panose="020F0502020204030204" pitchFamily="34" charset="0"/>
                <a:cs typeface="Calibri" panose="020F0502020204030204" pitchFamily="34" charset="0"/>
              </a:rPr>
            </a:br>
            <a:r>
              <a:rPr lang="en-US" altLang="zh-CN" sz="5300" b="1" dirty="0">
                <a:latin typeface="Calibri" panose="020F0502020204030204" pitchFamily="34" charset="0"/>
                <a:cs typeface="Calibri" panose="020F0502020204030204" pitchFamily="34" charset="0"/>
              </a:rPr>
              <a:t>Information Retrieval and Recommendations</a:t>
            </a:r>
            <a:endParaRPr lang="en-US" altLang="zh-CN" b="1" dirty="0">
              <a:latin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DFAF844A-ADBA-4BC6-995F-9F32D87144BE}"/>
              </a:ext>
            </a:extLst>
          </p:cNvPr>
          <p:cNvSpPr>
            <a:spLocks noGrp="1"/>
          </p:cNvSpPr>
          <p:nvPr>
            <p:ph type="subTitle" idx="1"/>
          </p:nvPr>
        </p:nvSpPr>
        <p:spPr>
          <a:xfrm>
            <a:off x="1484851" y="5136778"/>
            <a:ext cx="9144000" cy="1655762"/>
          </a:xfrm>
        </p:spPr>
        <p:txBody>
          <a:bodyPr/>
          <a:lstStyle/>
          <a:p>
            <a:r>
              <a:rPr lang="en-US" altLang="zh-CN" dirty="0">
                <a:latin typeface="Calibri" panose="020F0502020204030204" pitchFamily="34" charset="0"/>
                <a:cs typeface="Calibri" panose="020F0502020204030204" pitchFamily="34" charset="0"/>
              </a:rPr>
              <a:t>CS5481 Data Engineering</a:t>
            </a:r>
          </a:p>
          <a:p>
            <a:r>
              <a:rPr lang="en-US" altLang="zh-CN" dirty="0">
                <a:latin typeface="Calibri" panose="020F0502020204030204" pitchFamily="34" charset="0"/>
                <a:cs typeface="Calibri" panose="020F0502020204030204" pitchFamily="34" charset="0"/>
              </a:rPr>
              <a:t>Instructor: Yifan Zhang</a:t>
            </a:r>
            <a:endParaRPr lang="zh-CN" altLang="en-US" dirty="0">
              <a:latin typeface="Calibri" panose="020F0502020204030204" pitchFamily="34" charset="0"/>
              <a:cs typeface="Calibri" panose="020F0502020204030204" pitchFamily="34" charset="0"/>
            </a:endParaRPr>
          </a:p>
        </p:txBody>
      </p:sp>
      <p:sp>
        <p:nvSpPr>
          <p:cNvPr id="4" name="Right Triangle 3">
            <a:extLst>
              <a:ext uri="{FF2B5EF4-FFF2-40B4-BE49-F238E27FC236}">
                <a16:creationId xmlns:a16="http://schemas.microsoft.com/office/drawing/2014/main" id="{4927037D-C43C-4544-AD31-63C241FD2AF4}"/>
              </a:ext>
            </a:extLst>
          </p:cNvPr>
          <p:cNvSpPr/>
          <p:nvPr/>
        </p:nvSpPr>
        <p:spPr>
          <a:xfrm>
            <a:off x="0" y="5318620"/>
            <a:ext cx="12113703" cy="1539380"/>
          </a:xfrm>
          <a:prstGeom prst="rtTriangle">
            <a:avLst/>
          </a:prstGeom>
          <a:gradFill flip="none" rotWithShape="1">
            <a:gsLst>
              <a:gs pos="0">
                <a:srgbClr val="97195B">
                  <a:shade val="30000"/>
                  <a:satMod val="115000"/>
                </a:srgbClr>
              </a:gs>
              <a:gs pos="50000">
                <a:srgbClr val="97195B">
                  <a:shade val="67500"/>
                  <a:satMod val="115000"/>
                </a:srgbClr>
              </a:gs>
              <a:gs pos="100000">
                <a:srgbClr val="97195B">
                  <a:shade val="100000"/>
                  <a:satMod val="115000"/>
                </a:srgbClr>
              </a:gs>
            </a:gsLst>
            <a:lin ang="13500000" scaled="1"/>
            <a:tileRect/>
          </a:gradFill>
          <a:ln>
            <a:solidFill>
              <a:srgbClr val="751C5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9" name="Picture 4" descr="Logo of City University of Hong Kong .svg">
            <a:extLst>
              <a:ext uri="{FF2B5EF4-FFF2-40B4-BE49-F238E27FC236}">
                <a16:creationId xmlns:a16="http://schemas.microsoft.com/office/drawing/2014/main" id="{528E3A97-A838-403D-82D0-0F5583123E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27920" y="83698"/>
            <a:ext cx="1996440" cy="1263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845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Vector space model (2)</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10</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657446" y="989363"/>
            <a:ext cx="11070266"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500"/>
              </a:spcBef>
              <a:buNone/>
            </a:pPr>
            <a:r>
              <a:rPr lang="en-US" altLang="en-US" b="1" dirty="0">
                <a:latin typeface="Calibri" panose="020F0502020204030204" pitchFamily="34" charset="0"/>
                <a:cs typeface="Calibri" panose="020F0502020204030204" pitchFamily="34" charset="0"/>
              </a:rPr>
              <a:t>Represent documents in a space of word vectors</a:t>
            </a:r>
          </a:p>
          <a:p>
            <a:pPr marL="0" indent="0">
              <a:lnSpc>
                <a:spcPct val="150000"/>
              </a:lnSpc>
              <a:spcBef>
                <a:spcPts val="500"/>
              </a:spcBef>
              <a:buNone/>
            </a:pPr>
            <a:r>
              <a:rPr lang="en-US" altLang="en-US" dirty="0">
                <a:latin typeface="Calibri" panose="020F0502020204030204" pitchFamily="34" charset="0"/>
                <a:cs typeface="Calibri" panose="020F0502020204030204" pitchFamily="34" charset="0"/>
              </a:rPr>
              <a:t>Suppose the corpus only has two words: ‘Jealous’ and ‘Gossip’, they form a space of ‘Jealous’ and ‘Gossip’.</a:t>
            </a:r>
          </a:p>
        </p:txBody>
      </p:sp>
      <p:pic>
        <p:nvPicPr>
          <p:cNvPr id="4" name="图片 3">
            <a:extLst>
              <a:ext uri="{FF2B5EF4-FFF2-40B4-BE49-F238E27FC236}">
                <a16:creationId xmlns:a16="http://schemas.microsoft.com/office/drawing/2014/main" id="{0261CD85-EFC2-040C-AAB4-C17B0E68BF17}"/>
              </a:ext>
            </a:extLst>
          </p:cNvPr>
          <p:cNvPicPr>
            <a:picLocks noChangeAspect="1"/>
          </p:cNvPicPr>
          <p:nvPr/>
        </p:nvPicPr>
        <p:blipFill>
          <a:blip r:embed="rId3"/>
          <a:stretch>
            <a:fillRect/>
          </a:stretch>
        </p:blipFill>
        <p:spPr>
          <a:xfrm>
            <a:off x="0" y="3021059"/>
            <a:ext cx="5346848" cy="3836941"/>
          </a:xfrm>
          <a:prstGeom prst="rect">
            <a:avLst/>
          </a:prstGeom>
        </p:spPr>
      </p:pic>
      <p:pic>
        <p:nvPicPr>
          <p:cNvPr id="8" name="图片 7">
            <a:extLst>
              <a:ext uri="{FF2B5EF4-FFF2-40B4-BE49-F238E27FC236}">
                <a16:creationId xmlns:a16="http://schemas.microsoft.com/office/drawing/2014/main" id="{36B92CDA-1BDF-D34F-5270-3E420DD17055}"/>
              </a:ext>
            </a:extLst>
          </p:cNvPr>
          <p:cNvPicPr>
            <a:picLocks noChangeAspect="1"/>
          </p:cNvPicPr>
          <p:nvPr/>
        </p:nvPicPr>
        <p:blipFill>
          <a:blip r:embed="rId4"/>
          <a:stretch>
            <a:fillRect/>
          </a:stretch>
        </p:blipFill>
        <p:spPr>
          <a:xfrm>
            <a:off x="5272420" y="2681287"/>
            <a:ext cx="3657600" cy="3857625"/>
          </a:xfrm>
          <a:prstGeom prst="rect">
            <a:avLst/>
          </a:prstGeom>
        </p:spPr>
      </p:pic>
      <p:pic>
        <p:nvPicPr>
          <p:cNvPr id="10" name="图片 9">
            <a:extLst>
              <a:ext uri="{FF2B5EF4-FFF2-40B4-BE49-F238E27FC236}">
                <a16:creationId xmlns:a16="http://schemas.microsoft.com/office/drawing/2014/main" id="{26E78D83-AA1C-A54C-F627-DEB8C23A16A6}"/>
              </a:ext>
            </a:extLst>
          </p:cNvPr>
          <p:cNvPicPr>
            <a:picLocks noChangeAspect="1"/>
          </p:cNvPicPr>
          <p:nvPr/>
        </p:nvPicPr>
        <p:blipFill>
          <a:blip r:embed="rId5"/>
          <a:stretch>
            <a:fillRect/>
          </a:stretch>
        </p:blipFill>
        <p:spPr>
          <a:xfrm>
            <a:off x="8930020" y="4960259"/>
            <a:ext cx="3196413" cy="1230080"/>
          </a:xfrm>
          <a:prstGeom prst="rect">
            <a:avLst/>
          </a:prstGeom>
        </p:spPr>
      </p:pic>
    </p:spTree>
    <p:extLst>
      <p:ext uri="{BB962C8B-B14F-4D97-AF65-F5344CB8AC3E}">
        <p14:creationId xmlns:p14="http://schemas.microsoft.com/office/powerpoint/2010/main" val="1413784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Vector space model (3)</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11</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657446" y="1085056"/>
            <a:ext cx="11070266"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500"/>
              </a:spcBef>
              <a:buNone/>
            </a:pPr>
            <a:r>
              <a:rPr lang="en-US" altLang="en-US" b="1" dirty="0">
                <a:latin typeface="Calibri" panose="020F0502020204030204" pitchFamily="34" charset="0"/>
                <a:cs typeface="Calibri" panose="020F0502020204030204" pitchFamily="34" charset="0"/>
              </a:rPr>
              <a:t>Euclidean distance</a:t>
            </a:r>
          </a:p>
          <a:p>
            <a:pPr marL="0" indent="0">
              <a:lnSpc>
                <a:spcPct val="150000"/>
              </a:lnSpc>
              <a:spcBef>
                <a:spcPts val="500"/>
              </a:spcBef>
              <a:buNone/>
            </a:pPr>
            <a:r>
              <a:rPr lang="en-US" altLang="en-US" dirty="0">
                <a:latin typeface="Calibri" panose="020F0502020204030204" pitchFamily="34" charset="0"/>
                <a:cs typeface="Calibri" panose="020F0502020204030204" pitchFamily="34" charset="0"/>
              </a:rPr>
              <a:t>If </a:t>
            </a:r>
            <a:r>
              <a:rPr lang="en-US" altLang="en-US" dirty="0" err="1">
                <a:latin typeface="Calibri" panose="020F0502020204030204" pitchFamily="34" charset="0"/>
                <a:cs typeface="Calibri" panose="020F0502020204030204" pitchFamily="34" charset="0"/>
              </a:rPr>
              <a:t>if</a:t>
            </a:r>
            <a:r>
              <a:rPr lang="en-US" altLang="en-US" dirty="0">
                <a:latin typeface="Calibri" panose="020F0502020204030204" pitchFamily="34" charset="0"/>
                <a:cs typeface="Calibri" panose="020F0502020204030204" pitchFamily="34" charset="0"/>
              </a:rPr>
              <a:t> p = (p1, p2,..., </a:t>
            </a:r>
            <a:r>
              <a:rPr lang="en-US" altLang="en-US" dirty="0" err="1">
                <a:latin typeface="Calibri" panose="020F0502020204030204" pitchFamily="34" charset="0"/>
                <a:cs typeface="Calibri" panose="020F0502020204030204" pitchFamily="34" charset="0"/>
              </a:rPr>
              <a:t>pn</a:t>
            </a:r>
            <a:r>
              <a:rPr lang="en-US" altLang="en-US" dirty="0">
                <a:latin typeface="Calibri" panose="020F0502020204030204" pitchFamily="34" charset="0"/>
                <a:cs typeface="Calibri" panose="020F0502020204030204" pitchFamily="34" charset="0"/>
              </a:rPr>
              <a:t>) and q = (q1, q2,..., </a:t>
            </a:r>
            <a:r>
              <a:rPr lang="en-US" altLang="en-US" dirty="0" err="1">
                <a:latin typeface="Calibri" panose="020F0502020204030204" pitchFamily="34" charset="0"/>
                <a:cs typeface="Calibri" panose="020F0502020204030204" pitchFamily="34" charset="0"/>
              </a:rPr>
              <a:t>qn</a:t>
            </a:r>
            <a:r>
              <a:rPr lang="en-US" altLang="en-US" dirty="0">
                <a:latin typeface="Calibri" panose="020F0502020204030204" pitchFamily="34" charset="0"/>
                <a:cs typeface="Calibri" panose="020F0502020204030204" pitchFamily="34" charset="0"/>
              </a:rPr>
              <a:t>) are two points in the Euclidean space, their Euclidean distance is</a:t>
            </a:r>
          </a:p>
        </p:txBody>
      </p:sp>
      <p:pic>
        <p:nvPicPr>
          <p:cNvPr id="7" name="图片 6">
            <a:extLst>
              <a:ext uri="{FF2B5EF4-FFF2-40B4-BE49-F238E27FC236}">
                <a16:creationId xmlns:a16="http://schemas.microsoft.com/office/drawing/2014/main" id="{DB7D68E9-E548-CCE3-6DA1-6C9BCAFEC903}"/>
              </a:ext>
            </a:extLst>
          </p:cNvPr>
          <p:cNvPicPr>
            <a:picLocks noChangeAspect="1"/>
          </p:cNvPicPr>
          <p:nvPr/>
        </p:nvPicPr>
        <p:blipFill>
          <a:blip r:embed="rId3">
            <a:duotone>
              <a:schemeClr val="accent5">
                <a:shade val="45000"/>
                <a:satMod val="135000"/>
              </a:schemeClr>
              <a:prstClr val="white"/>
            </a:duotone>
          </a:blip>
          <a:stretch>
            <a:fillRect/>
          </a:stretch>
        </p:blipFill>
        <p:spPr>
          <a:xfrm>
            <a:off x="3001703" y="3007648"/>
            <a:ext cx="6188593" cy="1356042"/>
          </a:xfrm>
          <a:prstGeom prst="rect">
            <a:avLst/>
          </a:prstGeom>
        </p:spPr>
      </p:pic>
      <p:pic>
        <p:nvPicPr>
          <p:cNvPr id="11" name="图片 10">
            <a:extLst>
              <a:ext uri="{FF2B5EF4-FFF2-40B4-BE49-F238E27FC236}">
                <a16:creationId xmlns:a16="http://schemas.microsoft.com/office/drawing/2014/main" id="{1C6A15CD-EBB0-E36C-0329-1FF9E84AF98F}"/>
              </a:ext>
            </a:extLst>
          </p:cNvPr>
          <p:cNvPicPr>
            <a:picLocks noChangeAspect="1"/>
          </p:cNvPicPr>
          <p:nvPr/>
        </p:nvPicPr>
        <p:blipFill>
          <a:blip r:embed="rId4"/>
          <a:stretch>
            <a:fillRect/>
          </a:stretch>
        </p:blipFill>
        <p:spPr>
          <a:xfrm>
            <a:off x="0" y="3470276"/>
            <a:ext cx="4720856" cy="3387724"/>
          </a:xfrm>
          <a:prstGeom prst="rect">
            <a:avLst/>
          </a:prstGeom>
        </p:spPr>
      </p:pic>
      <p:sp>
        <p:nvSpPr>
          <p:cNvPr id="9" name="文本框 8">
            <a:extLst>
              <a:ext uri="{FF2B5EF4-FFF2-40B4-BE49-F238E27FC236}">
                <a16:creationId xmlns:a16="http://schemas.microsoft.com/office/drawing/2014/main" id="{5498DAA7-A15E-4FFC-EF58-14CFE261C7C5}"/>
              </a:ext>
            </a:extLst>
          </p:cNvPr>
          <p:cNvSpPr txBox="1"/>
          <p:nvPr/>
        </p:nvSpPr>
        <p:spPr>
          <a:xfrm>
            <a:off x="4965404" y="4654242"/>
            <a:ext cx="6039294" cy="2067233"/>
          </a:xfrm>
          <a:prstGeom prst="rect">
            <a:avLst/>
          </a:prstGeom>
          <a:noFill/>
        </p:spPr>
        <p:txBody>
          <a:bodyPr wrap="square" rtlCol="0">
            <a:spAutoFit/>
          </a:bodyPr>
          <a:lstStyle/>
          <a:p>
            <a:pPr>
              <a:spcBef>
                <a:spcPts val="1000"/>
              </a:spcBef>
            </a:pPr>
            <a:r>
              <a:rPr lang="en-US" sz="2400" dirty="0">
                <a:latin typeface="Calibri" panose="020F0502020204030204" pitchFamily="34" charset="0"/>
                <a:cs typeface="Calibri" panose="020F0502020204030204" pitchFamily="34" charset="0"/>
              </a:rPr>
              <a:t>Here, if you look at the content (or we say the word distributions) of each document, d2 is actually the most similar document to q.</a:t>
            </a:r>
          </a:p>
          <a:p>
            <a:pPr>
              <a:spcBef>
                <a:spcPts val="1000"/>
              </a:spcBef>
            </a:pPr>
            <a:r>
              <a:rPr lang="en-US" sz="2400" dirty="0">
                <a:latin typeface="Calibri" panose="020F0502020204030204" pitchFamily="34" charset="0"/>
                <a:cs typeface="Calibri" panose="020F0502020204030204" pitchFamily="34" charset="0"/>
              </a:rPr>
              <a:t>However, d2 produces a bigger Euclidean distance score to q.</a:t>
            </a:r>
          </a:p>
        </p:txBody>
      </p:sp>
    </p:spTree>
    <p:extLst>
      <p:ext uri="{BB962C8B-B14F-4D97-AF65-F5344CB8AC3E}">
        <p14:creationId xmlns:p14="http://schemas.microsoft.com/office/powerpoint/2010/main" val="21331660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455ABE0-EBB9-B6E0-199C-177737FD9B03}"/>
              </a:ext>
            </a:extLst>
          </p:cNvPr>
          <p:cNvPicPr>
            <a:picLocks noChangeAspect="1"/>
          </p:cNvPicPr>
          <p:nvPr/>
        </p:nvPicPr>
        <p:blipFill>
          <a:blip r:embed="rId3"/>
          <a:stretch>
            <a:fillRect/>
          </a:stretch>
        </p:blipFill>
        <p:spPr>
          <a:xfrm>
            <a:off x="6734175" y="1223409"/>
            <a:ext cx="5457825" cy="4857750"/>
          </a:xfrm>
          <a:prstGeom prst="rect">
            <a:avLst/>
          </a:prstGeom>
        </p:spPr>
      </p:pic>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Vector space model (4)</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12</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657446" y="948218"/>
            <a:ext cx="7242545"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500"/>
              </a:spcBef>
              <a:buNone/>
            </a:pPr>
            <a:r>
              <a:rPr lang="en-US" altLang="en-US" b="1" dirty="0">
                <a:latin typeface="Calibri" panose="020F0502020204030204" pitchFamily="34" charset="0"/>
                <a:cs typeface="Calibri" panose="020F0502020204030204" pitchFamily="34" charset="0"/>
              </a:rPr>
              <a:t>Use angle instead of distance</a:t>
            </a:r>
          </a:p>
          <a:p>
            <a:pPr>
              <a:lnSpc>
                <a:spcPct val="150000"/>
              </a:lnSpc>
              <a:spcBef>
                <a:spcPts val="500"/>
              </a:spcBef>
            </a:pPr>
            <a:r>
              <a:rPr lang="en-US" altLang="en-US" dirty="0">
                <a:latin typeface="Calibri" panose="020F0502020204030204" pitchFamily="34" charset="0"/>
                <a:cs typeface="Calibri" panose="020F0502020204030204" pitchFamily="34" charset="0"/>
              </a:rPr>
              <a:t>Short query and long documents will always have big Euclidean distance</a:t>
            </a:r>
          </a:p>
          <a:p>
            <a:pPr>
              <a:lnSpc>
                <a:spcPct val="150000"/>
              </a:lnSpc>
              <a:spcBef>
                <a:spcPts val="500"/>
              </a:spcBef>
            </a:pPr>
            <a:r>
              <a:rPr lang="en-US" altLang="en-US" dirty="0">
                <a:latin typeface="Calibri" panose="020F0502020204030204" pitchFamily="34" charset="0"/>
                <a:cs typeface="Calibri" panose="020F0502020204030204" pitchFamily="34" charset="0"/>
              </a:rPr>
              <a:t>Key idea: rank documents according to their angles with query.</a:t>
            </a:r>
          </a:p>
          <a:p>
            <a:pPr>
              <a:lnSpc>
                <a:spcPct val="150000"/>
              </a:lnSpc>
              <a:spcBef>
                <a:spcPts val="500"/>
              </a:spcBef>
            </a:pPr>
            <a:r>
              <a:rPr lang="en-US" altLang="en-US" dirty="0">
                <a:latin typeface="Calibri" panose="020F0502020204030204" pitchFamily="34" charset="0"/>
                <a:cs typeface="Calibri" panose="020F0502020204030204" pitchFamily="34" charset="0"/>
              </a:rPr>
              <a:t>The angle between similar vectors is small, between dissimilar vectors is large.</a:t>
            </a:r>
          </a:p>
          <a:p>
            <a:pPr>
              <a:lnSpc>
                <a:spcPct val="150000"/>
              </a:lnSpc>
              <a:spcBef>
                <a:spcPts val="500"/>
              </a:spcBef>
            </a:pPr>
            <a:r>
              <a:rPr lang="en-US" altLang="en-US" dirty="0">
                <a:latin typeface="Calibri" panose="020F0502020204030204" pitchFamily="34" charset="0"/>
                <a:cs typeface="Calibri" panose="020F0502020204030204" pitchFamily="34" charset="0"/>
              </a:rPr>
              <a:t>This is equivalent to perform a document length normalization.</a:t>
            </a:r>
          </a:p>
        </p:txBody>
      </p:sp>
    </p:spTree>
    <p:extLst>
      <p:ext uri="{BB962C8B-B14F-4D97-AF65-F5344CB8AC3E}">
        <p14:creationId xmlns:p14="http://schemas.microsoft.com/office/powerpoint/2010/main" val="16977540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Vector space model (5)</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13</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657446" y="926952"/>
            <a:ext cx="11269718"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500"/>
              </a:spcBef>
              <a:buNone/>
            </a:pPr>
            <a:r>
              <a:rPr lang="en-US" altLang="en-US" b="1" dirty="0">
                <a:latin typeface="Calibri" panose="020F0502020204030204" pitchFamily="34" charset="0"/>
                <a:cs typeface="Calibri" panose="020F0502020204030204" pitchFamily="34" charset="0"/>
              </a:rPr>
              <a:t>Cosine Similarity</a:t>
            </a:r>
          </a:p>
          <a:p>
            <a:pPr marL="0" indent="0">
              <a:lnSpc>
                <a:spcPct val="150000"/>
              </a:lnSpc>
              <a:spcBef>
                <a:spcPts val="500"/>
              </a:spcBef>
              <a:buNone/>
            </a:pPr>
            <a:endParaRPr lang="en-US" altLang="en-US" b="1" dirty="0">
              <a:latin typeface="Calibri" panose="020F0502020204030204" pitchFamily="34" charset="0"/>
              <a:cs typeface="Calibri" panose="020F0502020204030204" pitchFamily="34" charset="0"/>
            </a:endParaRPr>
          </a:p>
        </p:txBody>
      </p:sp>
      <p:pic>
        <p:nvPicPr>
          <p:cNvPr id="7" name="图片 6">
            <a:extLst>
              <a:ext uri="{FF2B5EF4-FFF2-40B4-BE49-F238E27FC236}">
                <a16:creationId xmlns:a16="http://schemas.microsoft.com/office/drawing/2014/main" id="{C01E10BD-2C42-387E-FFC5-7D708D9EAC6C}"/>
              </a:ext>
            </a:extLst>
          </p:cNvPr>
          <p:cNvPicPr>
            <a:picLocks noChangeAspect="1"/>
          </p:cNvPicPr>
          <p:nvPr/>
        </p:nvPicPr>
        <p:blipFill>
          <a:blip r:embed="rId3"/>
          <a:stretch>
            <a:fillRect/>
          </a:stretch>
        </p:blipFill>
        <p:spPr>
          <a:xfrm>
            <a:off x="838200" y="1368425"/>
            <a:ext cx="9658350" cy="5353050"/>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FDB3D02-1C52-9832-5E47-620E5B5689EA}"/>
                  </a:ext>
                </a:extLst>
              </p:cNvPr>
              <p:cNvSpPr txBox="1"/>
              <p:nvPr/>
            </p:nvSpPr>
            <p:spPr>
              <a:xfrm>
                <a:off x="1024359" y="4479930"/>
                <a:ext cx="7402010" cy="1140633"/>
              </a:xfrm>
              <a:prstGeom prst="rect">
                <a:avLst/>
              </a:prstGeom>
              <a:solidFill>
                <a:schemeClr val="bg1"/>
              </a:solidFill>
            </p:spPr>
            <p:txBody>
              <a:bodyPr wrap="square">
                <a:spAutoFit/>
              </a:bodyPr>
              <a:lstStyle/>
              <a:p>
                <a:pPr marL="0" indent="0">
                  <a:lnSpc>
                    <a:spcPct val="100000"/>
                  </a:lnSpc>
                  <a:spcBef>
                    <a:spcPts val="500"/>
                  </a:spcBef>
                  <a:buNone/>
                </a:pPr>
                <a14:m>
                  <m:oMath xmlns:m="http://schemas.openxmlformats.org/officeDocument/2006/math">
                    <m:groupChr>
                      <m:groupChrPr>
                        <m:chr m:val="→"/>
                        <m:pos m:val="top"/>
                        <m:ctrlPr>
                          <a:rPr lang="en-US" altLang="en-US" sz="2400" i="1" dirty="0" smtClean="0">
                            <a:latin typeface="Cambria Math" panose="02040503050406030204" pitchFamily="18" charset="0"/>
                            <a:cs typeface="Calibri" panose="020F0502020204030204" pitchFamily="34" charset="0"/>
                          </a:rPr>
                        </m:ctrlPr>
                      </m:groupChrPr>
                      <m:e>
                        <m:r>
                          <m:rPr>
                            <m:brk m:alnAt="1"/>
                          </m:rPr>
                          <a:rPr lang="en-US" altLang="en-US" sz="2400" b="0" i="1" dirty="0" smtClean="0">
                            <a:latin typeface="Cambria Math" panose="02040503050406030204" pitchFamily="18" charset="0"/>
                            <a:cs typeface="Calibri" panose="020F0502020204030204" pitchFamily="34" charset="0"/>
                          </a:rPr>
                          <m:t>𝑞</m:t>
                        </m:r>
                      </m:e>
                    </m:groupChr>
                  </m:oMath>
                </a14:m>
                <a:r>
                  <a:rPr lang="en-US" altLang="en-US" sz="2400" dirty="0">
                    <a:latin typeface="Calibri" panose="020F0502020204030204" pitchFamily="34" charset="0"/>
                    <a:cs typeface="Calibri" panose="020F0502020204030204" pitchFamily="34" charset="0"/>
                  </a:rPr>
                  <a:t> is the representation vector of the query.</a:t>
                </a:r>
              </a:p>
              <a:p>
                <a:pPr marL="0" indent="0">
                  <a:lnSpc>
                    <a:spcPct val="100000"/>
                  </a:lnSpc>
                  <a:spcBef>
                    <a:spcPts val="500"/>
                  </a:spcBef>
                  <a:buNone/>
                </a:pPr>
                <a14:m>
                  <m:oMath xmlns:m="http://schemas.openxmlformats.org/officeDocument/2006/math">
                    <m:groupChr>
                      <m:groupChrPr>
                        <m:chr m:val="→"/>
                        <m:pos m:val="top"/>
                        <m:ctrlPr>
                          <a:rPr lang="en-US" altLang="en-US" sz="2400" i="1" dirty="0" smtClean="0">
                            <a:latin typeface="Cambria Math" panose="02040503050406030204" pitchFamily="18" charset="0"/>
                            <a:cs typeface="Calibri" panose="020F0502020204030204" pitchFamily="34" charset="0"/>
                          </a:rPr>
                        </m:ctrlPr>
                      </m:groupChrPr>
                      <m:e>
                        <m:r>
                          <m:rPr>
                            <m:brk m:alnAt="1"/>
                          </m:rPr>
                          <a:rPr lang="en-US" altLang="en-US" sz="2400" b="0" i="1" dirty="0" smtClean="0">
                            <a:latin typeface="Cambria Math" panose="02040503050406030204" pitchFamily="18" charset="0"/>
                            <a:cs typeface="Calibri" panose="020F0502020204030204" pitchFamily="34" charset="0"/>
                          </a:rPr>
                          <m:t>𝑑</m:t>
                        </m:r>
                      </m:e>
                    </m:groupChr>
                  </m:oMath>
                </a14:m>
                <a:r>
                  <a:rPr lang="en-US" altLang="en-US" sz="2400" dirty="0">
                    <a:latin typeface="Calibri" panose="020F0502020204030204" pitchFamily="34" charset="0"/>
                    <a:cs typeface="Calibri" panose="020F0502020204030204" pitchFamily="34" charset="0"/>
                  </a:rPr>
                  <a:t> is the representation vector of the document.</a:t>
                </a:r>
              </a:p>
            </p:txBody>
          </p:sp>
        </mc:Choice>
        <mc:Fallback xmlns="">
          <p:sp>
            <p:nvSpPr>
              <p:cNvPr id="4" name="TextBox 3">
                <a:extLst>
                  <a:ext uri="{FF2B5EF4-FFF2-40B4-BE49-F238E27FC236}">
                    <a16:creationId xmlns:a16="http://schemas.microsoft.com/office/drawing/2014/main" id="{8FDB3D02-1C52-9832-5E47-620E5B5689EA}"/>
                  </a:ext>
                </a:extLst>
              </p:cNvPr>
              <p:cNvSpPr txBox="1">
                <a:spLocks noRot="1" noChangeAspect="1" noMove="1" noResize="1" noEditPoints="1" noAdjustHandles="1" noChangeArrowheads="1" noChangeShapeType="1" noTextEdit="1"/>
              </p:cNvSpPr>
              <p:nvPr/>
            </p:nvSpPr>
            <p:spPr>
              <a:xfrm>
                <a:off x="1024359" y="4479930"/>
                <a:ext cx="7402010" cy="1140633"/>
              </a:xfrm>
              <a:prstGeom prst="rect">
                <a:avLst/>
              </a:prstGeom>
              <a:blipFill>
                <a:blip r:embed="rId4"/>
                <a:stretch>
                  <a:fillRect l="-2226" t="-10989" b="-16484"/>
                </a:stretch>
              </a:blipFill>
            </p:spPr>
            <p:txBody>
              <a:bodyPr/>
              <a:lstStyle/>
              <a:p>
                <a:r>
                  <a:rPr lang="en-US">
                    <a:noFill/>
                  </a:rPr>
                  <a:t> </a:t>
                </a:r>
              </a:p>
            </p:txBody>
          </p:sp>
        </mc:Fallback>
      </mc:AlternateContent>
    </p:spTree>
    <p:extLst>
      <p:ext uri="{BB962C8B-B14F-4D97-AF65-F5344CB8AC3E}">
        <p14:creationId xmlns:p14="http://schemas.microsoft.com/office/powerpoint/2010/main" val="3620966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Vector space model – TF-IDF representations (1)</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14</a:t>
            </a:fld>
            <a:endParaRPr lang="zh-CN" altLang="en-US"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05138C70-C48E-DFE8-DB11-4F5E7BC9689B}"/>
                  </a:ext>
                </a:extLst>
              </p:cNvPr>
              <p:cNvSpPr>
                <a:spLocks noGrp="1"/>
              </p:cNvSpPr>
              <p:nvPr>
                <p:ph idx="1"/>
              </p:nvPr>
            </p:nvSpPr>
            <p:spPr>
              <a:xfrm>
                <a:off x="757177" y="1486943"/>
                <a:ext cx="10515600" cy="4351338"/>
              </a:xfrm>
            </p:spPr>
            <p:txBody>
              <a:bodyPr/>
              <a:lstStyle/>
              <a:p>
                <a:r>
                  <a:rPr lang="en-US" altLang="zh-CN" dirty="0">
                    <a:latin typeface="Calibri" panose="020F0502020204030204" pitchFamily="34" charset="0"/>
                    <a:cs typeface="Calibri" panose="020F0502020204030204" pitchFamily="34" charset="0"/>
                  </a:rPr>
                  <a:t>Term Frequency, a measure of how frequently a term </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𝑡</m:t>
                    </m:r>
                  </m:oMath>
                </a14:m>
                <a:r>
                  <a:rPr lang="en-US" altLang="zh-CN" dirty="0">
                    <a:latin typeface="Calibri" panose="020F0502020204030204" pitchFamily="34" charset="0"/>
                    <a:cs typeface="Calibri" panose="020F0502020204030204" pitchFamily="34" charset="0"/>
                  </a:rPr>
                  <a:t> appears in a document </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𝑑</m:t>
                    </m:r>
                  </m:oMath>
                </a14:m>
                <a:r>
                  <a:rPr lang="en-US" altLang="zh-CN" dirty="0">
                    <a:latin typeface="Calibri" panose="020F0502020204030204" pitchFamily="34" charset="0"/>
                    <a:cs typeface="Calibri" panose="020F0502020204030204" pitchFamily="34" charset="0"/>
                  </a:rPr>
                  <a:t>:</a:t>
                </a:r>
              </a:p>
              <a:p>
                <a:endParaRPr lang="en-US" altLang="zh-CN" dirty="0">
                  <a:latin typeface="Calibri" panose="020F0502020204030204" pitchFamily="34" charset="0"/>
                  <a:cs typeface="Calibri" panose="020F0502020204030204" pitchFamily="34" charset="0"/>
                </a:endParaRPr>
              </a:p>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sub>
                    </m:sSub>
                  </m:oMath>
                </a14:m>
                <a:r>
                  <a:rPr lang="en-US" altLang="zh-CN" dirty="0">
                    <a:latin typeface="Calibri" panose="020F0502020204030204" pitchFamily="34" charset="0"/>
                    <a:cs typeface="Calibri" panose="020F0502020204030204" pitchFamily="34" charset="0"/>
                  </a:rPr>
                  <a:t> is the number of times the term </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𝑡</m:t>
                    </m:r>
                  </m:oMath>
                </a14:m>
                <a:r>
                  <a:rPr lang="en-US" altLang="zh-CN" dirty="0">
                    <a:latin typeface="Calibri" panose="020F0502020204030204" pitchFamily="34" charset="0"/>
                    <a:cs typeface="Calibri" panose="020F0502020204030204" pitchFamily="34" charset="0"/>
                  </a:rPr>
                  <a:t> appears in the document </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𝑑</m:t>
                    </m:r>
                  </m:oMath>
                </a14:m>
                <a:r>
                  <a:rPr lang="en-US" altLang="zh-CN" dirty="0">
                    <a:latin typeface="Calibri" panose="020F0502020204030204" pitchFamily="34" charset="0"/>
                    <a:cs typeface="Calibri" panose="020F0502020204030204" pitchFamily="34" charset="0"/>
                  </a:rPr>
                  <a:t>. </a:t>
                </a:r>
              </a:p>
              <a:p>
                <a:endParaRPr lang="zh-CN" altLang="en-US" dirty="0">
                  <a:latin typeface="Calibri" panose="020F0502020204030204" pitchFamily="34" charset="0"/>
                  <a:cs typeface="Calibri" panose="020F0502020204030204" pitchFamily="34" charset="0"/>
                </a:endParaRPr>
              </a:p>
            </p:txBody>
          </p:sp>
        </mc:Choice>
        <mc:Fallback xmlns="">
          <p:sp>
            <p:nvSpPr>
              <p:cNvPr id="13" name="Content Placeholder 2">
                <a:extLst>
                  <a:ext uri="{FF2B5EF4-FFF2-40B4-BE49-F238E27FC236}">
                    <a16:creationId xmlns:a16="http://schemas.microsoft.com/office/drawing/2014/main" id="{05138C70-C48E-DFE8-DB11-4F5E7BC9689B}"/>
                  </a:ext>
                </a:extLst>
              </p:cNvPr>
              <p:cNvSpPr>
                <a:spLocks noGrp="1" noRot="1" noChangeAspect="1" noMove="1" noResize="1" noEditPoints="1" noAdjustHandles="1" noChangeArrowheads="1" noChangeShapeType="1" noTextEdit="1"/>
              </p:cNvSpPr>
              <p:nvPr>
                <p:ph idx="1"/>
              </p:nvPr>
            </p:nvSpPr>
            <p:spPr>
              <a:xfrm>
                <a:off x="757177" y="1486943"/>
                <a:ext cx="10515600" cy="4351338"/>
              </a:xfrm>
              <a:blipFill>
                <a:blip r:embed="rId3"/>
                <a:stretch>
                  <a:fillRect l="-1086" t="-26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2201C73-9E53-3ED1-C88E-C4687AF01ACF}"/>
                  </a:ext>
                </a:extLst>
              </p:cNvPr>
              <p:cNvSpPr txBox="1"/>
              <p:nvPr/>
            </p:nvSpPr>
            <p:spPr>
              <a:xfrm>
                <a:off x="3860541" y="2295436"/>
                <a:ext cx="4334648" cy="5229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𝑡𝑓</m:t>
                          </m:r>
                        </m:e>
                        <m:sub>
                          <m:r>
                            <a:rPr lang="en-US" altLang="zh-CN"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sub>
                      </m:sSub>
                      <m:r>
                        <a:rPr lang="en-US" altLang="zh-CN" b="0" i="1" smtClean="0">
                          <a:latin typeface="Cambria Math" panose="02040503050406030204" pitchFamily="18" charset="0"/>
                        </a:rPr>
                        <m:t>=</m:t>
                      </m:r>
                      <m:f>
                        <m:fPr>
                          <m:ctrlPr>
                            <a:rPr lang="en-US" altLang="zh-CN" i="1" smtClean="0">
                              <a:latin typeface="Cambria Math" panose="02040503050406030204" pitchFamily="18" charset="0"/>
                            </a:rPr>
                          </m:ctrlPr>
                        </m:fPr>
                        <m:num>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𝑛</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sub>
                          </m:sSub>
                        </m:num>
                        <m:den>
                          <m:r>
                            <a:rPr lang="en-US" altLang="zh-CN" b="0" i="1" smtClean="0">
                              <a:latin typeface="Cambria Math" panose="02040503050406030204" pitchFamily="18" charset="0"/>
                            </a:rPr>
                            <m:t>𝑁𝑢𝑚𝑏𝑒𝑟</m:t>
                          </m:r>
                          <m:r>
                            <a:rPr lang="en-US" altLang="zh-CN" b="0" i="1" smtClean="0">
                              <a:latin typeface="Cambria Math" panose="02040503050406030204" pitchFamily="18" charset="0"/>
                            </a:rPr>
                            <m:t> </m:t>
                          </m:r>
                          <m:r>
                            <a:rPr lang="en-US" altLang="zh-CN" b="0" i="1" smtClean="0">
                              <a:latin typeface="Cambria Math" panose="02040503050406030204" pitchFamily="18" charset="0"/>
                            </a:rPr>
                            <m:t>𝑜𝑓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𝑡𝑒𝑟𝑚𝑠</m:t>
                          </m:r>
                          <m:r>
                            <a:rPr lang="en-US" altLang="zh-CN" b="0" i="1" smtClean="0">
                              <a:latin typeface="Cambria Math" panose="02040503050406030204" pitchFamily="18" charset="0"/>
                            </a:rPr>
                            <m:t> </m:t>
                          </m:r>
                          <m:r>
                            <a:rPr lang="en-US" altLang="zh-CN" b="0" i="1" smtClean="0">
                              <a:latin typeface="Cambria Math" panose="02040503050406030204" pitchFamily="18" charset="0"/>
                            </a:rPr>
                            <m:t>𝑖𝑛</m:t>
                          </m:r>
                          <m:r>
                            <a:rPr lang="en-US" altLang="zh-CN" b="0" i="1" smtClean="0">
                              <a:latin typeface="Cambria Math" panose="02040503050406030204" pitchFamily="18" charset="0"/>
                            </a:rPr>
                            <m:t> </m:t>
                          </m:r>
                          <m:r>
                            <a:rPr lang="en-US" altLang="zh-CN" b="0" i="1" smtClean="0">
                              <a:latin typeface="Cambria Math" panose="02040503050406030204" pitchFamily="18" charset="0"/>
                            </a:rPr>
                            <m:t>𝑡h𝑒</m:t>
                          </m:r>
                          <m:r>
                            <a:rPr lang="en-US" altLang="zh-CN" b="0" i="1" smtClean="0">
                              <a:latin typeface="Cambria Math" panose="02040503050406030204" pitchFamily="18" charset="0"/>
                            </a:rPr>
                            <m:t> </m:t>
                          </m:r>
                          <m:r>
                            <a:rPr lang="en-US" altLang="zh-CN" b="0" i="1" smtClean="0">
                              <a:latin typeface="Cambria Math" panose="02040503050406030204" pitchFamily="18" charset="0"/>
                            </a:rPr>
                            <m:t>𝑑𝑜𝑐𝑢𝑚𝑒𝑛𝑡</m:t>
                          </m:r>
                        </m:den>
                      </m:f>
                    </m:oMath>
                  </m:oMathPara>
                </a14:m>
                <a:endParaRPr lang="zh-CN" altLang="en-US" sz="2000" dirty="0">
                  <a:latin typeface="Calibri" panose="020F0502020204030204" pitchFamily="34" charset="0"/>
                  <a:cs typeface="Calibri" panose="020F0502020204030204" pitchFamily="34" charset="0"/>
                </a:endParaRPr>
              </a:p>
            </p:txBody>
          </p:sp>
        </mc:Choice>
        <mc:Fallback xmlns="">
          <p:sp>
            <p:nvSpPr>
              <p:cNvPr id="14" name="TextBox 13">
                <a:extLst>
                  <a:ext uri="{FF2B5EF4-FFF2-40B4-BE49-F238E27FC236}">
                    <a16:creationId xmlns:a16="http://schemas.microsoft.com/office/drawing/2014/main" id="{22201C73-9E53-3ED1-C88E-C4687AF01ACF}"/>
                  </a:ext>
                </a:extLst>
              </p:cNvPr>
              <p:cNvSpPr txBox="1">
                <a:spLocks noRot="1" noChangeAspect="1" noMove="1" noResize="1" noEditPoints="1" noAdjustHandles="1" noChangeArrowheads="1" noChangeShapeType="1" noTextEdit="1"/>
              </p:cNvSpPr>
              <p:nvPr/>
            </p:nvSpPr>
            <p:spPr>
              <a:xfrm>
                <a:off x="3860541" y="2295436"/>
                <a:ext cx="4334648" cy="522964"/>
              </a:xfrm>
              <a:prstGeom prst="rect">
                <a:avLst/>
              </a:prstGeom>
              <a:blipFill>
                <a:blip r:embed="rId4"/>
                <a:stretch>
                  <a:fillRect l="-583" r="-583" b="-21429"/>
                </a:stretch>
              </a:blipFill>
            </p:spPr>
            <p:txBody>
              <a:bodyPr/>
              <a:lstStyle/>
              <a:p>
                <a:r>
                  <a:rPr lang="en-US">
                    <a:noFill/>
                  </a:rPr>
                  <a:t> </a:t>
                </a:r>
              </a:p>
            </p:txBody>
          </p:sp>
        </mc:Fallback>
      </mc:AlternateContent>
      <p:pic>
        <p:nvPicPr>
          <p:cNvPr id="15" name="Picture 4" descr="Term Frequency(TF)">
            <a:extLst>
              <a:ext uri="{FF2B5EF4-FFF2-40B4-BE49-F238E27FC236}">
                <a16:creationId xmlns:a16="http://schemas.microsoft.com/office/drawing/2014/main" id="{A6621DD2-E38F-DE94-53A7-1B23F0F155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7378" y="3444033"/>
            <a:ext cx="4886325" cy="272415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85452493-DB46-3C88-1044-A73812EA17C2}"/>
              </a:ext>
            </a:extLst>
          </p:cNvPr>
          <p:cNvSpPr/>
          <p:nvPr/>
        </p:nvSpPr>
        <p:spPr>
          <a:xfrm>
            <a:off x="6386451" y="4344443"/>
            <a:ext cx="4886326" cy="923330"/>
          </a:xfrm>
          <a:prstGeom prst="rect">
            <a:avLst/>
          </a:prstGeom>
        </p:spPr>
        <p:txBody>
          <a:bodyPr wrap="square">
            <a:spAutoFit/>
          </a:bodyPr>
          <a:lstStyle/>
          <a:p>
            <a:pPr lvl="1"/>
            <a:r>
              <a:rPr lang="en-US" altLang="zh-CN" dirty="0">
                <a:latin typeface="Calibri" panose="020F0502020204030204" pitchFamily="34" charset="0"/>
                <a:cs typeface="Calibri" panose="020F0502020204030204" pitchFamily="34" charset="0"/>
              </a:rPr>
              <a:t>Review 1: This movie is very scary and long</a:t>
            </a:r>
          </a:p>
          <a:p>
            <a:pPr lvl="1"/>
            <a:r>
              <a:rPr lang="en-US" altLang="zh-CN" dirty="0">
                <a:latin typeface="Calibri" panose="020F0502020204030204" pitchFamily="34" charset="0"/>
                <a:cs typeface="Calibri" panose="020F0502020204030204" pitchFamily="34" charset="0"/>
              </a:rPr>
              <a:t>Review 2: This movie is not scary and is slow</a:t>
            </a:r>
          </a:p>
          <a:p>
            <a:pPr lvl="1"/>
            <a:r>
              <a:rPr lang="en-US" altLang="zh-CN" dirty="0">
                <a:latin typeface="Calibri" panose="020F0502020204030204" pitchFamily="34" charset="0"/>
                <a:cs typeface="Calibri" panose="020F0502020204030204" pitchFamily="34" charset="0"/>
              </a:rPr>
              <a:t>Review 3: This movie is spooky and good</a:t>
            </a:r>
          </a:p>
        </p:txBody>
      </p:sp>
    </p:spTree>
    <p:extLst>
      <p:ext uri="{BB962C8B-B14F-4D97-AF65-F5344CB8AC3E}">
        <p14:creationId xmlns:p14="http://schemas.microsoft.com/office/powerpoint/2010/main" val="3142054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CA428-334A-42AA-85B4-D5F83DF5D3E4}"/>
              </a:ext>
            </a:extLst>
          </p:cNvPr>
          <p:cNvSpPr>
            <a:spLocks noGrp="1"/>
          </p:cNvSpPr>
          <p:nvPr>
            <p:ph type="title"/>
          </p:nvPr>
        </p:nvSpPr>
        <p:spPr>
          <a:xfrm>
            <a:off x="682906" y="365125"/>
            <a:ext cx="11042248" cy="1325563"/>
          </a:xfrm>
        </p:spPr>
        <p:txBody>
          <a:bodyPr>
            <a:normAutofit/>
          </a:bodyPr>
          <a:lstStyle/>
          <a:p>
            <a:r>
              <a:rPr lang="en-US" sz="4000" b="1" dirty="0">
                <a:latin typeface="Calibri" panose="020F0502020204030204" pitchFamily="34" charset="0"/>
                <a:cs typeface="Calibri" panose="020F0502020204030204" pitchFamily="34" charset="0"/>
              </a:rPr>
              <a:t>Vector space model – TF-IDF representations (2)</a:t>
            </a:r>
            <a:endParaRPr lang="zh-CN" altLang="en-US" sz="4000"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AB198F94-406D-4942-A732-4AA278946A82}"/>
              </a:ext>
            </a:extLst>
          </p:cNvPr>
          <p:cNvSpPr>
            <a:spLocks noGrp="1"/>
          </p:cNvSpPr>
          <p:nvPr>
            <p:ph idx="1"/>
          </p:nvPr>
        </p:nvSpPr>
        <p:spPr>
          <a:xfrm>
            <a:off x="838200" y="1825626"/>
            <a:ext cx="10515600" cy="908050"/>
          </a:xfrm>
        </p:spPr>
        <p:txBody>
          <a:bodyPr/>
          <a:lstStyle/>
          <a:p>
            <a:r>
              <a:rPr lang="en-US" altLang="zh-CN" dirty="0">
                <a:latin typeface="Calibri" panose="020F0502020204030204" pitchFamily="34" charset="0"/>
                <a:cs typeface="Calibri" panose="020F0502020204030204" pitchFamily="34" charset="0"/>
              </a:rPr>
              <a:t>Inverse Document Frequency (IDF): a measure of how important a term is. </a:t>
            </a:r>
            <a:endParaRPr lang="zh-CN" altLang="en-US"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43A712F-322A-4C43-A5D0-BEFD388F65AA}"/>
                  </a:ext>
                </a:extLst>
              </p:cNvPr>
              <p:cNvSpPr txBox="1"/>
              <p:nvPr/>
            </p:nvSpPr>
            <p:spPr>
              <a:xfrm>
                <a:off x="3691848" y="2657476"/>
                <a:ext cx="5289653" cy="576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𝑖𝑑𝑓</m:t>
                          </m:r>
                        </m:e>
                        <m:sub>
                          <m:r>
                            <a:rPr lang="en-US" altLang="zh-CN"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𝑙𝑜𝑔</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𝑛𝑢𝑚𝑏𝑒𝑟</m:t>
                          </m:r>
                          <m:r>
                            <a:rPr lang="en-US" altLang="zh-CN" b="0" i="1" smtClean="0">
                              <a:latin typeface="Cambria Math" panose="02040503050406030204" pitchFamily="18" charset="0"/>
                            </a:rPr>
                            <m:t> </m:t>
                          </m:r>
                          <m:r>
                            <a:rPr lang="en-US" altLang="zh-CN" b="0" i="1" smtClean="0">
                              <a:latin typeface="Cambria Math" panose="02040503050406030204" pitchFamily="18" charset="0"/>
                            </a:rPr>
                            <m:t>𝑜𝑓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𝑑𝑜𝑐𝑢𝑚𝑒𝑛𝑡𝑠</m:t>
                          </m:r>
                          <m:r>
                            <a:rPr lang="en-US" altLang="zh-CN" b="0" i="1" smtClean="0">
                              <a:latin typeface="Cambria Math" panose="02040503050406030204" pitchFamily="18" charset="0"/>
                            </a:rPr>
                            <m:t> (</m:t>
                          </m:r>
                          <m:r>
                            <a:rPr lang="en-US" altLang="zh-CN" b="0" i="1" smtClean="0">
                              <a:latin typeface="Cambria Math" panose="02040503050406030204" pitchFamily="18" charset="0"/>
                            </a:rPr>
                            <m:t>𝑁</m:t>
                          </m:r>
                          <m:r>
                            <a:rPr lang="en-US" altLang="zh-CN" b="0" i="1" smtClean="0">
                              <a:latin typeface="Cambria Math" panose="02040503050406030204" pitchFamily="18" charset="0"/>
                            </a:rPr>
                            <m:t>)</m:t>
                          </m:r>
                        </m:num>
                        <m:den>
                          <m:r>
                            <a:rPr lang="en-US" altLang="zh-CN" b="0" i="1" smtClean="0">
                              <a:latin typeface="Cambria Math" panose="02040503050406030204" pitchFamily="18" charset="0"/>
                            </a:rPr>
                            <m:t>𝑛𝑢𝑚𝑏𝑒𝑟</m:t>
                          </m:r>
                          <m:r>
                            <a:rPr lang="en-US" altLang="zh-CN" b="0" i="1" smtClean="0">
                              <a:latin typeface="Cambria Math" panose="02040503050406030204" pitchFamily="18" charset="0"/>
                            </a:rPr>
                            <m:t> </m:t>
                          </m:r>
                          <m:r>
                            <a:rPr lang="en-US" altLang="zh-CN" b="0" i="1" smtClean="0">
                              <a:latin typeface="Cambria Math" panose="02040503050406030204" pitchFamily="18" charset="0"/>
                            </a:rPr>
                            <m:t>𝑜𝑓</m:t>
                          </m:r>
                          <m:r>
                            <a:rPr lang="en-US" altLang="zh-CN" b="0" i="1" smtClean="0">
                              <a:latin typeface="Cambria Math" panose="02040503050406030204" pitchFamily="18" charset="0"/>
                            </a:rPr>
                            <m:t> </m:t>
                          </m:r>
                          <m:r>
                            <a:rPr lang="en-US" altLang="zh-CN" b="0" i="1" smtClean="0">
                              <a:latin typeface="Cambria Math" panose="02040503050406030204" pitchFamily="18" charset="0"/>
                            </a:rPr>
                            <m:t>𝑑𝑜𝑐𝑢𝑚𝑒𝑛𝑡𝑠</m:t>
                          </m:r>
                          <m:r>
                            <a:rPr lang="en-US" altLang="zh-CN" b="0" i="1" smtClean="0">
                              <a:latin typeface="Cambria Math" panose="02040503050406030204" pitchFamily="18" charset="0"/>
                            </a:rPr>
                            <m:t> </m:t>
                          </m:r>
                          <m:r>
                            <a:rPr lang="en-US" altLang="zh-CN" b="0" i="1" smtClean="0">
                              <a:latin typeface="Cambria Math" panose="02040503050406030204" pitchFamily="18" charset="0"/>
                            </a:rPr>
                            <m:t>𝑤𝑖𝑡h</m:t>
                          </m:r>
                          <m:r>
                            <a:rPr lang="en-US" altLang="zh-CN" b="0" i="1" smtClean="0">
                              <a:latin typeface="Cambria Math" panose="02040503050406030204" pitchFamily="18" charset="0"/>
                            </a:rPr>
                            <m:t> </m:t>
                          </m:r>
                          <m:r>
                            <a:rPr lang="en-US" altLang="zh-CN" b="0" i="1" smtClean="0">
                              <a:latin typeface="Cambria Math" panose="02040503050406030204" pitchFamily="18" charset="0"/>
                            </a:rPr>
                            <m:t>𝑡𝑒𝑟𝑚</m:t>
                          </m:r>
                          <m:r>
                            <a:rPr lang="en-US" altLang="zh-CN" b="0" i="1" smtClean="0">
                              <a:latin typeface="Cambria Math" panose="02040503050406030204" pitchFamily="18" charset="0"/>
                            </a:rPr>
                            <m:t> </m:t>
                          </m:r>
                          <m:r>
                            <a:rPr lang="en-US" altLang="zh-CN" i="1">
                              <a:latin typeface="Cambria Math" panose="02040503050406030204" pitchFamily="18" charset="0"/>
                            </a:rPr>
                            <m:t>𝑡</m:t>
                          </m:r>
                          <m:r>
                            <a:rPr lang="en-US" altLang="zh-CN" b="0" i="1" smtClean="0">
                              <a:latin typeface="Cambria Math" panose="02040503050406030204" pitchFamily="18" charset="0"/>
                            </a:rPr>
                            <m:t> </m:t>
                          </m:r>
                          <m:r>
                            <a:rPr lang="en-US" altLang="zh-CN" i="1">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𝑑</m:t>
                              </m:r>
                              <m:r>
                                <a:rPr lang="en-US" altLang="zh-CN" b="0" i="1" smtClean="0">
                                  <a:latin typeface="Cambria Math" panose="02040503050406030204" pitchFamily="18" charset="0"/>
                                </a:rPr>
                                <m:t>𝑓</m:t>
                              </m:r>
                            </m:e>
                            <m:sub>
                              <m:r>
                                <a:rPr lang="en-US" altLang="zh-CN" i="1">
                                  <a:latin typeface="Cambria Math" panose="02040503050406030204" pitchFamily="18" charset="0"/>
                                </a:rPr>
                                <m:t>𝑡</m:t>
                              </m:r>
                            </m:sub>
                          </m:sSub>
                          <m:r>
                            <a:rPr lang="en-US" altLang="zh-CN" i="1">
                              <a:latin typeface="Cambria Math" panose="02040503050406030204" pitchFamily="18" charset="0"/>
                            </a:rPr>
                            <m:t>)</m:t>
                          </m:r>
                        </m:den>
                      </m:f>
                    </m:oMath>
                  </m:oMathPara>
                </a14:m>
                <a:endParaRPr lang="zh-CN" altLang="en-US" dirty="0">
                  <a:latin typeface="Calibri" panose="020F0502020204030204" pitchFamily="34" charset="0"/>
                  <a:cs typeface="Calibri" panose="020F0502020204030204" pitchFamily="34" charset="0"/>
                </a:endParaRPr>
              </a:p>
            </p:txBody>
          </p:sp>
        </mc:Choice>
        <mc:Fallback xmlns="">
          <p:sp>
            <p:nvSpPr>
              <p:cNvPr id="4" name="TextBox 3">
                <a:extLst>
                  <a:ext uri="{FF2B5EF4-FFF2-40B4-BE49-F238E27FC236}">
                    <a16:creationId xmlns:a16="http://schemas.microsoft.com/office/drawing/2014/main" id="{E43A712F-322A-4C43-A5D0-BEFD388F65AA}"/>
                  </a:ext>
                </a:extLst>
              </p:cNvPr>
              <p:cNvSpPr txBox="1">
                <a:spLocks noRot="1" noChangeAspect="1" noMove="1" noResize="1" noEditPoints="1" noAdjustHandles="1" noChangeArrowheads="1" noChangeShapeType="1" noTextEdit="1"/>
              </p:cNvSpPr>
              <p:nvPr/>
            </p:nvSpPr>
            <p:spPr>
              <a:xfrm>
                <a:off x="3691848" y="2657476"/>
                <a:ext cx="5289653" cy="576761"/>
              </a:xfrm>
              <a:prstGeom prst="rect">
                <a:avLst/>
              </a:prstGeom>
              <a:blipFill>
                <a:blip r:embed="rId3"/>
                <a:stretch>
                  <a:fillRect t="-8696" r="-239" b="-19565"/>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537A0C42-B685-4073-95A0-954C1D9A0563}"/>
              </a:ext>
            </a:extLst>
          </p:cNvPr>
          <p:cNvSpPr/>
          <p:nvPr/>
        </p:nvSpPr>
        <p:spPr>
          <a:xfrm>
            <a:off x="6056988" y="3836867"/>
            <a:ext cx="5106311" cy="2585323"/>
          </a:xfrm>
          <a:prstGeom prst="rect">
            <a:avLst/>
          </a:prstGeom>
        </p:spPr>
        <p:txBody>
          <a:bodyPr wrap="square">
            <a:spAutoFit/>
          </a:bodyPr>
          <a:lstStyle/>
          <a:p>
            <a:pPr lvl="1"/>
            <a:r>
              <a:rPr lang="en-US" altLang="zh-CN" dirty="0">
                <a:latin typeface="Calibri" panose="020F0502020204030204" pitchFamily="34" charset="0"/>
                <a:cs typeface="Calibri" panose="020F0502020204030204" pitchFamily="34" charset="0"/>
              </a:rPr>
              <a:t>Review 1: This movie is very scary and long</a:t>
            </a:r>
          </a:p>
          <a:p>
            <a:pPr lvl="1"/>
            <a:r>
              <a:rPr lang="en-US" altLang="zh-CN" dirty="0">
                <a:latin typeface="Calibri" panose="020F0502020204030204" pitchFamily="34" charset="0"/>
                <a:cs typeface="Calibri" panose="020F0502020204030204" pitchFamily="34" charset="0"/>
              </a:rPr>
              <a:t>Review 2: This movie is not scary and is slow</a:t>
            </a:r>
          </a:p>
          <a:p>
            <a:pPr lvl="1"/>
            <a:r>
              <a:rPr lang="en-US" altLang="zh-CN" dirty="0">
                <a:latin typeface="Calibri" panose="020F0502020204030204" pitchFamily="34" charset="0"/>
                <a:cs typeface="Calibri" panose="020F0502020204030204" pitchFamily="34" charset="0"/>
              </a:rPr>
              <a:t>Review 3: This movie is spooky and good</a:t>
            </a:r>
          </a:p>
          <a:p>
            <a:pPr lvl="1"/>
            <a:endParaRPr lang="en-US" altLang="zh-CN" dirty="0">
              <a:latin typeface="Calibri" panose="020F0502020204030204" pitchFamily="34" charset="0"/>
              <a:cs typeface="Calibri" panose="020F0502020204030204" pitchFamily="34" charset="0"/>
            </a:endParaRPr>
          </a:p>
          <a:p>
            <a:pPr marL="742950" lvl="1" indent="-285750">
              <a:buFont typeface="Arial" panose="020B0604020202020204" pitchFamily="34" charset="0"/>
              <a:buChar char="•"/>
            </a:pPr>
            <a:r>
              <a:rPr lang="en-US" altLang="zh-CN" i="1" dirty="0">
                <a:latin typeface="Calibri" panose="020F0502020204030204" pitchFamily="34" charset="0"/>
                <a:cs typeface="Calibri" panose="020F0502020204030204" pitchFamily="34" charset="0"/>
              </a:rPr>
              <a:t>IDF(‘this’) =  log(number of documents / number of documents containing the word ‘this’) = log(3/3) = log(1) = 0</a:t>
            </a:r>
          </a:p>
          <a:p>
            <a:pPr marL="742950" lvl="1" indent="-285750">
              <a:buFont typeface="Arial" panose="020B0604020202020204" pitchFamily="34" charset="0"/>
              <a:buChar char="•"/>
            </a:pPr>
            <a:r>
              <a:rPr lang="en-US" altLang="zh-CN" i="1" dirty="0">
                <a:latin typeface="Calibri" panose="020F0502020204030204" pitchFamily="34" charset="0"/>
                <a:cs typeface="Calibri" panose="020F0502020204030204" pitchFamily="34" charset="0"/>
              </a:rPr>
              <a:t>Little importance: “is”, “this”, “and”</a:t>
            </a:r>
          </a:p>
          <a:p>
            <a:pPr marL="742950" lvl="1" indent="-285750">
              <a:buFont typeface="Arial" panose="020B0604020202020204" pitchFamily="34" charset="0"/>
              <a:buChar char="•"/>
            </a:pPr>
            <a:r>
              <a:rPr lang="en-US" altLang="zh-CN" i="1" dirty="0">
                <a:latin typeface="Calibri" panose="020F0502020204030204" pitchFamily="34" charset="0"/>
                <a:cs typeface="Calibri" panose="020F0502020204030204" pitchFamily="34" charset="0"/>
              </a:rPr>
              <a:t>More importance: “scary”, “long”, “good” </a:t>
            </a:r>
          </a:p>
        </p:txBody>
      </p:sp>
      <p:pic>
        <p:nvPicPr>
          <p:cNvPr id="14340" name="Picture 4" descr="Inverse Document Frequency">
            <a:extLst>
              <a:ext uri="{FF2B5EF4-FFF2-40B4-BE49-F238E27FC236}">
                <a16:creationId xmlns:a16="http://schemas.microsoft.com/office/drawing/2014/main" id="{85571AEF-72A5-4784-A1B7-58EDD4D5EE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5898" y="3474316"/>
            <a:ext cx="3771900" cy="3033426"/>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6">
            <a:extLst>
              <a:ext uri="{FF2B5EF4-FFF2-40B4-BE49-F238E27FC236}">
                <a16:creationId xmlns:a16="http://schemas.microsoft.com/office/drawing/2014/main" id="{25F1A5C1-D577-4C33-B2F8-4F99A68FB111}"/>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15</a:t>
            </a:fld>
            <a:endParaRPr lang="zh-CN" alt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578071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Vector space model – TF-IDF representations (3)</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16</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657446" y="948218"/>
            <a:ext cx="11389242"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altLang="en-US" b="1" dirty="0">
                <a:latin typeface="Calibri" panose="020F0502020204030204" pitchFamily="34" charset="0"/>
                <a:cs typeface="Calibri" panose="020F0502020204030204" pitchFamily="34" charset="0"/>
              </a:rPr>
              <a:t>TF-IDF weighting</a:t>
            </a:r>
          </a:p>
          <a:p>
            <a:pPr>
              <a:lnSpc>
                <a:spcPct val="150000"/>
              </a:lnSpc>
              <a:spcBef>
                <a:spcPts val="0"/>
              </a:spcBef>
            </a:pPr>
            <a:r>
              <a:rPr lang="en-US" altLang="en-US" dirty="0">
                <a:latin typeface="Calibri" panose="020F0502020204030204" pitchFamily="34" charset="0"/>
                <a:cs typeface="Calibri" panose="020F0502020204030204" pitchFamily="34" charset="0"/>
              </a:rPr>
              <a:t>Product of a term’s </a:t>
            </a:r>
            <a:r>
              <a:rPr lang="en-US" altLang="en-US" dirty="0" err="1">
                <a:latin typeface="Calibri" panose="020F0502020204030204" pitchFamily="34" charset="0"/>
                <a:cs typeface="Calibri" panose="020F0502020204030204" pitchFamily="34" charset="0"/>
              </a:rPr>
              <a:t>tf</a:t>
            </a:r>
            <a:r>
              <a:rPr lang="en-US" altLang="en-US" dirty="0">
                <a:latin typeface="Calibri" panose="020F0502020204030204" pitchFamily="34" charset="0"/>
                <a:cs typeface="Calibri" panose="020F0502020204030204" pitchFamily="34" charset="0"/>
              </a:rPr>
              <a:t> weight and </a:t>
            </a:r>
            <a:r>
              <a:rPr lang="en-US" altLang="en-US" dirty="0" err="1">
                <a:latin typeface="Calibri" panose="020F0502020204030204" pitchFamily="34" charset="0"/>
                <a:cs typeface="Calibri" panose="020F0502020204030204" pitchFamily="34" charset="0"/>
              </a:rPr>
              <a:t>idf</a:t>
            </a:r>
            <a:r>
              <a:rPr lang="en-US" altLang="en-US" dirty="0">
                <a:latin typeface="Calibri" panose="020F0502020204030204" pitchFamily="34" charset="0"/>
                <a:cs typeface="Calibri" panose="020F0502020204030204" pitchFamily="34" charset="0"/>
              </a:rPr>
              <a:t> weight regarding a document</a:t>
            </a:r>
          </a:p>
          <a:p>
            <a:pPr marL="0" indent="0">
              <a:lnSpc>
                <a:spcPct val="150000"/>
              </a:lnSpc>
              <a:spcBef>
                <a:spcPts val="0"/>
              </a:spcBef>
              <a:buNone/>
            </a:pPr>
            <a:endParaRPr lang="en-US" altLang="en-US" dirty="0">
              <a:latin typeface="Calibri" panose="020F0502020204030204" pitchFamily="34" charset="0"/>
              <a:cs typeface="Calibri" panose="020F0502020204030204" pitchFamily="34" charset="0"/>
            </a:endParaRPr>
          </a:p>
          <a:p>
            <a:pPr>
              <a:lnSpc>
                <a:spcPct val="150000"/>
              </a:lnSpc>
              <a:spcBef>
                <a:spcPts val="0"/>
              </a:spcBef>
            </a:pPr>
            <a:r>
              <a:rPr lang="en-US" altLang="en-US" dirty="0">
                <a:solidFill>
                  <a:srgbClr val="FF0000"/>
                </a:solidFill>
                <a:latin typeface="Calibri" panose="020F0502020204030204" pitchFamily="34" charset="0"/>
                <a:cs typeface="Calibri" panose="020F0502020204030204" pitchFamily="34" charset="0"/>
              </a:rPr>
              <a:t>Best known term weighting scheme in IR</a:t>
            </a:r>
          </a:p>
          <a:p>
            <a:pPr>
              <a:lnSpc>
                <a:spcPct val="150000"/>
              </a:lnSpc>
              <a:spcBef>
                <a:spcPts val="0"/>
              </a:spcBef>
            </a:pPr>
            <a:r>
              <a:rPr lang="en-US" altLang="en-US" dirty="0">
                <a:latin typeface="Calibri" panose="020F0502020204030204" pitchFamily="34" charset="0"/>
                <a:cs typeface="Calibri" panose="020F0502020204030204" pitchFamily="34" charset="0"/>
              </a:rPr>
              <a:t>Increases with the </a:t>
            </a:r>
            <a:r>
              <a:rPr lang="en-US" altLang="en-US" dirty="0">
                <a:solidFill>
                  <a:srgbClr val="C00000"/>
                </a:solidFill>
                <a:latin typeface="Calibri" panose="020F0502020204030204" pitchFamily="34" charset="0"/>
                <a:cs typeface="Calibri" panose="020F0502020204030204" pitchFamily="34" charset="0"/>
              </a:rPr>
              <a:t>number of occurrences</a:t>
            </a:r>
            <a:r>
              <a:rPr lang="en-US" altLang="en-US" dirty="0">
                <a:latin typeface="Calibri" panose="020F0502020204030204" pitchFamily="34" charset="0"/>
                <a:cs typeface="Calibri" panose="020F0502020204030204" pitchFamily="34" charset="0"/>
              </a:rPr>
              <a:t> within a document </a:t>
            </a:r>
          </a:p>
          <a:p>
            <a:pPr>
              <a:lnSpc>
                <a:spcPct val="150000"/>
              </a:lnSpc>
              <a:spcBef>
                <a:spcPts val="0"/>
              </a:spcBef>
            </a:pPr>
            <a:r>
              <a:rPr lang="en-US" altLang="en-US" dirty="0">
                <a:latin typeface="Calibri" panose="020F0502020204030204" pitchFamily="34" charset="0"/>
                <a:cs typeface="Calibri" panose="020F0502020204030204" pitchFamily="34" charset="0"/>
              </a:rPr>
              <a:t>Increases with the </a:t>
            </a:r>
            <a:r>
              <a:rPr lang="en-US" altLang="en-US" dirty="0">
                <a:solidFill>
                  <a:srgbClr val="C00000"/>
                </a:solidFill>
                <a:latin typeface="Calibri" panose="020F0502020204030204" pitchFamily="34" charset="0"/>
                <a:cs typeface="Calibri" panose="020F0502020204030204" pitchFamily="34" charset="0"/>
              </a:rPr>
              <a:t>rarity of the term</a:t>
            </a:r>
            <a:r>
              <a:rPr lang="en-US" altLang="en-US" dirty="0">
                <a:latin typeface="Calibri" panose="020F0502020204030204" pitchFamily="34" charset="0"/>
                <a:cs typeface="Calibri" panose="020F0502020204030204" pitchFamily="34" charset="0"/>
              </a:rPr>
              <a:t> in the collection</a:t>
            </a:r>
          </a:p>
        </p:txBody>
      </p:sp>
      <p:pic>
        <p:nvPicPr>
          <p:cNvPr id="8" name="图片 7">
            <a:extLst>
              <a:ext uri="{FF2B5EF4-FFF2-40B4-BE49-F238E27FC236}">
                <a16:creationId xmlns:a16="http://schemas.microsoft.com/office/drawing/2014/main" id="{B5FA0FB5-D239-1F9A-C932-B65A6A4DB978}"/>
              </a:ext>
            </a:extLst>
          </p:cNvPr>
          <p:cNvPicPr>
            <a:picLocks noChangeAspect="1"/>
          </p:cNvPicPr>
          <p:nvPr/>
        </p:nvPicPr>
        <p:blipFill>
          <a:blip r:embed="rId3"/>
          <a:stretch>
            <a:fillRect/>
          </a:stretch>
        </p:blipFill>
        <p:spPr>
          <a:xfrm>
            <a:off x="2627682" y="2019021"/>
            <a:ext cx="6638925" cy="714375"/>
          </a:xfrm>
          <a:prstGeom prst="rect">
            <a:avLst/>
          </a:prstGeom>
        </p:spPr>
      </p:pic>
    </p:spTree>
    <p:extLst>
      <p:ext uri="{BB962C8B-B14F-4D97-AF65-F5344CB8AC3E}">
        <p14:creationId xmlns:p14="http://schemas.microsoft.com/office/powerpoint/2010/main" val="3873602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Ranking approaches – BM25</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17</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657446" y="948218"/>
            <a:ext cx="11389242"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pPr>
            <a:r>
              <a:rPr lang="en-US" altLang="en-US" dirty="0">
                <a:latin typeface="Calibri" panose="020F0502020204030204" pitchFamily="34" charset="0"/>
                <a:cs typeface="Calibri" panose="020F0502020204030204" pitchFamily="34" charset="0"/>
              </a:rPr>
              <a:t>It is virtually a </a:t>
            </a:r>
            <a:r>
              <a:rPr lang="en-US" altLang="en-US" dirty="0">
                <a:solidFill>
                  <a:srgbClr val="C00000"/>
                </a:solidFill>
                <a:latin typeface="Calibri" panose="020F0502020204030204" pitchFamily="34" charset="0"/>
                <a:cs typeface="Calibri" panose="020F0502020204030204" pitchFamily="34" charset="0"/>
              </a:rPr>
              <a:t>probabilistic ranking algorithm</a:t>
            </a:r>
            <a:r>
              <a:rPr lang="en-US" altLang="en-US" dirty="0">
                <a:latin typeface="Calibri" panose="020F0502020204030204" pitchFamily="34" charset="0"/>
                <a:cs typeface="Calibri" panose="020F0502020204030204" pitchFamily="34" charset="0"/>
              </a:rPr>
              <a:t> though it looks very ad-hoc.</a:t>
            </a:r>
          </a:p>
          <a:p>
            <a:pPr>
              <a:lnSpc>
                <a:spcPct val="150000"/>
              </a:lnSpc>
              <a:spcBef>
                <a:spcPts val="0"/>
              </a:spcBef>
            </a:pPr>
            <a:r>
              <a:rPr lang="en-US" altLang="en-US" dirty="0">
                <a:latin typeface="Calibri" panose="020F0502020204030204" pitchFamily="34" charset="0"/>
                <a:cs typeface="Calibri" panose="020F0502020204030204" pitchFamily="34" charset="0"/>
              </a:rPr>
              <a:t>For each document-query pair, compute the score functions and rank them</a:t>
            </a:r>
          </a:p>
          <a:p>
            <a:pPr>
              <a:lnSpc>
                <a:spcPct val="150000"/>
              </a:lnSpc>
              <a:spcBef>
                <a:spcPts val="0"/>
              </a:spcBef>
            </a:pPr>
            <a:endParaRPr lang="en-US" altLang="en-US" dirty="0">
              <a:latin typeface="Calibri" panose="020F0502020204030204" pitchFamily="34" charset="0"/>
              <a:cs typeface="Calibri" panose="020F0502020204030204" pitchFamily="34" charset="0"/>
            </a:endParaRPr>
          </a:p>
          <a:p>
            <a:pPr>
              <a:lnSpc>
                <a:spcPct val="150000"/>
              </a:lnSpc>
              <a:spcBef>
                <a:spcPts val="0"/>
              </a:spcBef>
            </a:pPr>
            <a:endParaRPr lang="en-US" altLang="en-US"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D6A8C6A4-7AD1-8682-A059-D1402F4AF5B9}"/>
              </a:ext>
            </a:extLst>
          </p:cNvPr>
          <p:cNvPicPr>
            <a:picLocks noChangeAspect="1"/>
          </p:cNvPicPr>
          <p:nvPr/>
        </p:nvPicPr>
        <p:blipFill>
          <a:blip r:embed="rId3"/>
          <a:stretch>
            <a:fillRect/>
          </a:stretch>
        </p:blipFill>
        <p:spPr>
          <a:xfrm>
            <a:off x="3037631" y="2388501"/>
            <a:ext cx="5676900" cy="914400"/>
          </a:xfrm>
          <a:prstGeom prst="rect">
            <a:avLst/>
          </a:prstGeom>
        </p:spPr>
      </p:pic>
      <p:pic>
        <p:nvPicPr>
          <p:cNvPr id="7" name="Picture 6">
            <a:extLst>
              <a:ext uri="{FF2B5EF4-FFF2-40B4-BE49-F238E27FC236}">
                <a16:creationId xmlns:a16="http://schemas.microsoft.com/office/drawing/2014/main" id="{2A6232B4-8993-A16E-C50C-2FA826035744}"/>
              </a:ext>
            </a:extLst>
          </p:cNvPr>
          <p:cNvPicPr>
            <a:picLocks noChangeAspect="1"/>
          </p:cNvPicPr>
          <p:nvPr/>
        </p:nvPicPr>
        <p:blipFill>
          <a:blip r:embed="rId4"/>
          <a:stretch>
            <a:fillRect/>
          </a:stretch>
        </p:blipFill>
        <p:spPr>
          <a:xfrm>
            <a:off x="1050122" y="3521892"/>
            <a:ext cx="10603889" cy="368297"/>
          </a:xfrm>
          <a:prstGeom prst="rect">
            <a:avLst/>
          </a:prstGeom>
        </p:spPr>
      </p:pic>
      <p:sp>
        <p:nvSpPr>
          <p:cNvPr id="9" name="TextBox 8">
            <a:extLst>
              <a:ext uri="{FF2B5EF4-FFF2-40B4-BE49-F238E27FC236}">
                <a16:creationId xmlns:a16="http://schemas.microsoft.com/office/drawing/2014/main" id="{4E4879BD-9A5F-3F56-1068-C52FC892C64A}"/>
              </a:ext>
            </a:extLst>
          </p:cNvPr>
          <p:cNvSpPr txBox="1"/>
          <p:nvPr/>
        </p:nvSpPr>
        <p:spPr>
          <a:xfrm>
            <a:off x="955876" y="3966367"/>
            <a:ext cx="10058399" cy="338554"/>
          </a:xfrm>
          <a:prstGeom prst="rect">
            <a:avLst/>
          </a:prstGeom>
          <a:noFill/>
        </p:spPr>
        <p:txBody>
          <a:bodyPr wrap="square">
            <a:spAutoFit/>
          </a:bodyPr>
          <a:lstStyle/>
          <a:p>
            <a:r>
              <a:rPr lang="en-HK" sz="1600" b="0" i="0" dirty="0" err="1">
                <a:solidFill>
                  <a:srgbClr val="202122"/>
                </a:solidFill>
                <a:effectLst/>
                <a:latin typeface="Arial" panose="020B0604020202020204" pitchFamily="34" charset="0"/>
                <a:ea typeface="Songti TC" panose="02010600040101010101" pitchFamily="2" charset="-120"/>
                <a:cs typeface="Arial" panose="020B0604020202020204" pitchFamily="34" charset="0"/>
              </a:rPr>
              <a:t>avgdl</a:t>
            </a:r>
            <a:r>
              <a:rPr lang="en-HK" sz="1600" b="0" i="0" dirty="0">
                <a:solidFill>
                  <a:srgbClr val="202122"/>
                </a:solidFill>
                <a:effectLst/>
                <a:latin typeface="Arial" panose="020B0604020202020204" pitchFamily="34" charset="0"/>
                <a:ea typeface="Songti TC" panose="02010600040101010101" pitchFamily="2" charset="-120"/>
                <a:cs typeface="Arial" panose="020B0604020202020204" pitchFamily="34" charset="0"/>
              </a:rPr>
              <a:t> is the average document length in the text collection. </a:t>
            </a:r>
            <a:r>
              <a:rPr lang="en-HK" sz="1600" b="0" i="1" dirty="0">
                <a:solidFill>
                  <a:srgbClr val="202122"/>
                </a:solidFill>
                <a:effectLst/>
                <a:latin typeface="Arial" panose="020B0604020202020204" pitchFamily="34" charset="0"/>
                <a:ea typeface="Songti TC" panose="02010600040101010101" pitchFamily="2" charset="-120"/>
                <a:cs typeface="Arial" panose="020B0604020202020204" pitchFamily="34" charset="0"/>
              </a:rPr>
              <a:t>k</a:t>
            </a:r>
            <a:r>
              <a:rPr lang="en-HK" sz="1600" b="0" baseline="-25000" dirty="0">
                <a:solidFill>
                  <a:srgbClr val="202122"/>
                </a:solidFill>
                <a:effectLst/>
                <a:latin typeface="Arial" panose="020B0604020202020204" pitchFamily="34" charset="0"/>
                <a:ea typeface="Songti TC" panose="02010600040101010101" pitchFamily="2" charset="-120"/>
                <a:cs typeface="Arial" panose="020B0604020202020204" pitchFamily="34" charset="0"/>
              </a:rPr>
              <a:t>1</a:t>
            </a:r>
            <a:r>
              <a:rPr lang="en-HK" sz="1600" b="0" i="0" dirty="0">
                <a:solidFill>
                  <a:srgbClr val="202122"/>
                </a:solidFill>
                <a:effectLst/>
                <a:latin typeface="Arial" panose="020B0604020202020204" pitchFamily="34" charset="0"/>
                <a:ea typeface="Songti TC" panose="02010600040101010101" pitchFamily="2" charset="-120"/>
                <a:cs typeface="Arial" panose="020B0604020202020204" pitchFamily="34" charset="0"/>
              </a:rPr>
              <a:t> and </a:t>
            </a:r>
            <a:r>
              <a:rPr lang="en-HK" sz="1600" b="0" i="1" dirty="0">
                <a:solidFill>
                  <a:srgbClr val="202122"/>
                </a:solidFill>
                <a:effectLst/>
                <a:latin typeface="Arial" panose="020B0604020202020204" pitchFamily="34" charset="0"/>
                <a:ea typeface="Songti TC" panose="02010600040101010101" pitchFamily="2" charset="-120"/>
                <a:cs typeface="Arial" panose="020B0604020202020204" pitchFamily="34" charset="0"/>
              </a:rPr>
              <a:t>b</a:t>
            </a:r>
            <a:r>
              <a:rPr lang="en-HK" sz="1600" b="0" i="0" dirty="0">
                <a:solidFill>
                  <a:srgbClr val="202122"/>
                </a:solidFill>
                <a:effectLst/>
                <a:latin typeface="Arial" panose="020B0604020202020204" pitchFamily="34" charset="0"/>
                <a:ea typeface="Songti TC" panose="02010600040101010101" pitchFamily="2" charset="-120"/>
                <a:cs typeface="Arial" panose="020B0604020202020204" pitchFamily="34" charset="0"/>
              </a:rPr>
              <a:t> are free parameters.</a:t>
            </a:r>
            <a:endParaRPr lang="en-US" sz="1600" dirty="0">
              <a:latin typeface="Arial" panose="020B0604020202020204" pitchFamily="34" charset="0"/>
              <a:ea typeface="Songti TC" panose="02010600040101010101" pitchFamily="2" charset="-120"/>
              <a:cs typeface="Arial" panose="020B0604020202020204" pitchFamily="34" charset="0"/>
            </a:endParaRPr>
          </a:p>
        </p:txBody>
      </p:sp>
    </p:spTree>
    <p:extLst>
      <p:ext uri="{BB962C8B-B14F-4D97-AF65-F5344CB8AC3E}">
        <p14:creationId xmlns:p14="http://schemas.microsoft.com/office/powerpoint/2010/main" val="1872921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Ranking approaches – PageRank</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18</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657446" y="948218"/>
            <a:ext cx="11389242"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pPr>
            <a:r>
              <a:rPr lang="en-HK" sz="2000" dirty="0">
                <a:latin typeface="Calibri" panose="020F0502020204030204" pitchFamily="34" charset="0"/>
                <a:cs typeface="Calibri" panose="020F0502020204030204" pitchFamily="34" charset="0"/>
              </a:rPr>
              <a:t>Used by Google, to measure how important a webpage is. </a:t>
            </a:r>
          </a:p>
          <a:p>
            <a:pPr>
              <a:lnSpc>
                <a:spcPct val="150000"/>
              </a:lnSpc>
              <a:spcBef>
                <a:spcPts val="0"/>
              </a:spcBef>
            </a:pPr>
            <a:r>
              <a:rPr lang="en-HK" sz="2000" dirty="0">
                <a:latin typeface="Calibri" panose="020F0502020204030204" pitchFamily="34" charset="0"/>
                <a:cs typeface="Calibri" panose="020F0502020204030204" pitchFamily="34" charset="0"/>
              </a:rPr>
              <a:t>Based on </a:t>
            </a:r>
            <a:r>
              <a:rPr lang="en-HK" sz="2000" dirty="0">
                <a:solidFill>
                  <a:srgbClr val="C00000"/>
                </a:solidFill>
                <a:latin typeface="Calibri" panose="020F0502020204030204" pitchFamily="34" charset="0"/>
                <a:cs typeface="Calibri" panose="020F0502020204030204" pitchFamily="34" charset="0"/>
              </a:rPr>
              <a:t>page linkage</a:t>
            </a:r>
            <a:r>
              <a:rPr lang="en-HK" sz="2000" dirty="0">
                <a:latin typeface="Calibri" panose="020F0502020204030204" pitchFamily="34" charset="0"/>
                <a:cs typeface="Calibri" panose="020F0502020204030204" pitchFamily="34" charset="0"/>
              </a:rPr>
              <a:t>: highly linked pages are more important (have greater authority) than pages with fewer links. </a:t>
            </a:r>
          </a:p>
          <a:p>
            <a:pPr>
              <a:lnSpc>
                <a:spcPct val="150000"/>
              </a:lnSpc>
              <a:spcBef>
                <a:spcPts val="0"/>
              </a:spcBef>
            </a:pPr>
            <a:r>
              <a:rPr lang="en-HK" sz="2000" dirty="0">
                <a:latin typeface="Calibri" panose="020F0502020204030204" pitchFamily="34" charset="0"/>
                <a:cs typeface="Calibri" panose="020F0502020204030204" pitchFamily="34" charset="0"/>
              </a:rPr>
              <a:t>Measure of </a:t>
            </a:r>
            <a:r>
              <a:rPr lang="en-HK" sz="2000" dirty="0">
                <a:solidFill>
                  <a:srgbClr val="C00000"/>
                </a:solidFill>
                <a:latin typeface="Calibri" panose="020F0502020204030204" pitchFamily="34" charset="0"/>
                <a:cs typeface="Calibri" panose="020F0502020204030204" pitchFamily="34" charset="0"/>
              </a:rPr>
              <a:t>query-independent</a:t>
            </a:r>
            <a:r>
              <a:rPr lang="en-HK" sz="2000" dirty="0">
                <a:latin typeface="Calibri" panose="020F0502020204030204" pitchFamily="34" charset="0"/>
                <a:cs typeface="Calibri" panose="020F0502020204030204" pitchFamily="34" charset="0"/>
              </a:rPr>
              <a:t> importance of a page/node.</a:t>
            </a:r>
          </a:p>
          <a:p>
            <a:pPr>
              <a:lnSpc>
                <a:spcPct val="150000"/>
              </a:lnSpc>
              <a:spcBef>
                <a:spcPts val="0"/>
              </a:spcBef>
            </a:pPr>
            <a:r>
              <a:rPr lang="en-HK" sz="2000" b="0" i="0" dirty="0">
                <a:solidFill>
                  <a:srgbClr val="C00000"/>
                </a:solidFill>
                <a:effectLst/>
                <a:latin typeface="Calibri" panose="020F0502020204030204" pitchFamily="34" charset="0"/>
                <a:cs typeface="Calibri" panose="020F0502020204030204" pitchFamily="34" charset="0"/>
              </a:rPr>
              <a:t>PageRank value </a:t>
            </a:r>
            <a:r>
              <a:rPr lang="en-HK" sz="2000" b="0" i="0" dirty="0">
                <a:solidFill>
                  <a:srgbClr val="202122"/>
                </a:solidFill>
                <a:effectLst/>
                <a:latin typeface="Calibri" panose="020F0502020204030204" pitchFamily="34" charset="0"/>
                <a:cs typeface="Calibri" panose="020F0502020204030204" pitchFamily="34" charset="0"/>
              </a:rPr>
              <a:t>for a page </a:t>
            </a:r>
            <a:r>
              <a:rPr lang="en-HK" sz="2000" b="1" i="0" dirty="0">
                <a:solidFill>
                  <a:srgbClr val="202122"/>
                </a:solidFill>
                <a:effectLst/>
                <a:latin typeface="Calibri" panose="020F0502020204030204" pitchFamily="34" charset="0"/>
                <a:cs typeface="Calibri" panose="020F0502020204030204" pitchFamily="34" charset="0"/>
              </a:rPr>
              <a:t>u</a:t>
            </a:r>
            <a:r>
              <a:rPr lang="en-HK" sz="2000" b="0" i="0" dirty="0">
                <a:solidFill>
                  <a:srgbClr val="202122"/>
                </a:solidFill>
                <a:effectLst/>
                <a:latin typeface="Calibri" panose="020F0502020204030204" pitchFamily="34" charset="0"/>
                <a:cs typeface="Calibri" panose="020F0502020204030204" pitchFamily="34" charset="0"/>
              </a:rPr>
              <a:t> is dependent on the PageRank values for each page </a:t>
            </a:r>
            <a:r>
              <a:rPr lang="en-HK" sz="2000" b="1" i="0" dirty="0">
                <a:solidFill>
                  <a:srgbClr val="202122"/>
                </a:solidFill>
                <a:effectLst/>
                <a:latin typeface="Calibri" panose="020F0502020204030204" pitchFamily="34" charset="0"/>
                <a:cs typeface="Calibri" panose="020F0502020204030204" pitchFamily="34" charset="0"/>
              </a:rPr>
              <a:t>v</a:t>
            </a:r>
            <a:r>
              <a:rPr lang="en-HK" sz="2000" b="0" i="0" dirty="0">
                <a:solidFill>
                  <a:srgbClr val="202122"/>
                </a:solidFill>
                <a:effectLst/>
                <a:latin typeface="Calibri" panose="020F0502020204030204" pitchFamily="34" charset="0"/>
                <a:cs typeface="Calibri" panose="020F0502020204030204" pitchFamily="34" charset="0"/>
              </a:rPr>
              <a:t> contained in the set </a:t>
            </a:r>
            <a:r>
              <a:rPr lang="en-HK" sz="2000" b="1" i="0" dirty="0">
                <a:solidFill>
                  <a:srgbClr val="202122"/>
                </a:solidFill>
                <a:effectLst/>
                <a:latin typeface="Calibri" panose="020F0502020204030204" pitchFamily="34" charset="0"/>
                <a:cs typeface="Calibri" panose="020F0502020204030204" pitchFamily="34" charset="0"/>
              </a:rPr>
              <a:t>B</a:t>
            </a:r>
            <a:r>
              <a:rPr lang="en-HK" sz="2000" b="1" i="0" baseline="-25000" dirty="0">
                <a:solidFill>
                  <a:srgbClr val="202122"/>
                </a:solidFill>
                <a:effectLst/>
                <a:latin typeface="Calibri" panose="020F0502020204030204" pitchFamily="34" charset="0"/>
                <a:cs typeface="Calibri" panose="020F0502020204030204" pitchFamily="34" charset="0"/>
              </a:rPr>
              <a:t>u</a:t>
            </a:r>
            <a:r>
              <a:rPr lang="en-HK" sz="2000" b="0" i="0" dirty="0">
                <a:solidFill>
                  <a:srgbClr val="202122"/>
                </a:solidFill>
                <a:effectLst/>
                <a:latin typeface="Calibri" panose="020F0502020204030204" pitchFamily="34" charset="0"/>
                <a:cs typeface="Calibri" panose="020F0502020204030204" pitchFamily="34" charset="0"/>
              </a:rPr>
              <a:t> (the set containing all pages linking to page </a:t>
            </a:r>
            <a:r>
              <a:rPr lang="en-HK" sz="2000" b="1" i="0" dirty="0">
                <a:solidFill>
                  <a:srgbClr val="202122"/>
                </a:solidFill>
                <a:effectLst/>
                <a:latin typeface="Calibri" panose="020F0502020204030204" pitchFamily="34" charset="0"/>
                <a:cs typeface="Calibri" panose="020F0502020204030204" pitchFamily="34" charset="0"/>
              </a:rPr>
              <a:t>u</a:t>
            </a:r>
            <a:r>
              <a:rPr lang="en-HK" sz="2000" b="0" i="0" dirty="0">
                <a:solidFill>
                  <a:srgbClr val="202122"/>
                </a:solidFill>
                <a:effectLst/>
                <a:latin typeface="Calibri" panose="020F0502020204030204" pitchFamily="34" charset="0"/>
                <a:cs typeface="Calibri" panose="020F0502020204030204" pitchFamily="34" charset="0"/>
              </a:rPr>
              <a:t>), divided by the number </a:t>
            </a:r>
            <a:r>
              <a:rPr lang="en-HK" sz="2000" b="0" i="1" dirty="0">
                <a:solidFill>
                  <a:srgbClr val="202122"/>
                </a:solidFill>
                <a:effectLst/>
                <a:latin typeface="Calibri" panose="020F0502020204030204" pitchFamily="34" charset="0"/>
                <a:cs typeface="Calibri" panose="020F0502020204030204" pitchFamily="34" charset="0"/>
              </a:rPr>
              <a:t>L</a:t>
            </a:r>
            <a:r>
              <a:rPr lang="en-HK" sz="2000" b="0" i="0" dirty="0">
                <a:solidFill>
                  <a:srgbClr val="202122"/>
                </a:solidFill>
                <a:effectLst/>
                <a:latin typeface="Calibri" panose="020F0502020204030204" pitchFamily="34" charset="0"/>
                <a:cs typeface="Calibri" panose="020F0502020204030204" pitchFamily="34" charset="0"/>
              </a:rPr>
              <a:t>(</a:t>
            </a:r>
            <a:r>
              <a:rPr lang="en-HK" sz="2000" b="0" i="1" dirty="0">
                <a:solidFill>
                  <a:srgbClr val="202122"/>
                </a:solidFill>
                <a:effectLst/>
                <a:latin typeface="Calibri" panose="020F0502020204030204" pitchFamily="34" charset="0"/>
                <a:cs typeface="Calibri" panose="020F0502020204030204" pitchFamily="34" charset="0"/>
              </a:rPr>
              <a:t>v</a:t>
            </a:r>
            <a:r>
              <a:rPr lang="en-HK" sz="2000" b="0" i="0" dirty="0">
                <a:solidFill>
                  <a:srgbClr val="202122"/>
                </a:solidFill>
                <a:effectLst/>
                <a:latin typeface="Calibri" panose="020F0502020204030204" pitchFamily="34" charset="0"/>
                <a:cs typeface="Calibri" panose="020F0502020204030204" pitchFamily="34" charset="0"/>
              </a:rPr>
              <a:t>) of links from page </a:t>
            </a:r>
            <a:r>
              <a:rPr lang="en-HK" sz="2000" b="1" i="0" dirty="0">
                <a:solidFill>
                  <a:srgbClr val="202122"/>
                </a:solidFill>
                <a:effectLst/>
                <a:latin typeface="Calibri" panose="020F0502020204030204" pitchFamily="34" charset="0"/>
                <a:cs typeface="Calibri" panose="020F0502020204030204" pitchFamily="34" charset="0"/>
              </a:rPr>
              <a:t>v.</a:t>
            </a:r>
            <a:endParaRPr lang="en-HK" sz="3200" dirty="0">
              <a:latin typeface="Calibri" panose="020F0502020204030204" pitchFamily="34" charset="0"/>
              <a:cs typeface="Calibri" panose="020F0502020204030204" pitchFamily="34" charset="0"/>
            </a:endParaRPr>
          </a:p>
        </p:txBody>
      </p:sp>
      <p:pic>
        <p:nvPicPr>
          <p:cNvPr id="5122" name="Picture 2" descr="PageRank algorithm | NetworkX Guide">
            <a:extLst>
              <a:ext uri="{FF2B5EF4-FFF2-40B4-BE49-F238E27FC236}">
                <a16:creationId xmlns:a16="http://schemas.microsoft.com/office/drawing/2014/main" id="{66C63E4B-D1CF-5E46-0C1D-9BB61B2A7A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636"/>
          <a:stretch/>
        </p:blipFill>
        <p:spPr bwMode="auto">
          <a:xfrm>
            <a:off x="5074737" y="3808969"/>
            <a:ext cx="5814944" cy="280214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EAD6445-9B37-D5C2-1F9D-1AA183C51225}"/>
              </a:ext>
            </a:extLst>
          </p:cNvPr>
          <p:cNvPicPr>
            <a:picLocks noChangeAspect="1"/>
          </p:cNvPicPr>
          <p:nvPr/>
        </p:nvPicPr>
        <p:blipFill>
          <a:blip r:embed="rId4"/>
          <a:stretch>
            <a:fillRect/>
          </a:stretch>
        </p:blipFill>
        <p:spPr>
          <a:xfrm>
            <a:off x="1480676" y="4536939"/>
            <a:ext cx="1892300" cy="673100"/>
          </a:xfrm>
          <a:prstGeom prst="rect">
            <a:avLst/>
          </a:prstGeom>
        </p:spPr>
      </p:pic>
    </p:spTree>
    <p:extLst>
      <p:ext uri="{BB962C8B-B14F-4D97-AF65-F5344CB8AC3E}">
        <p14:creationId xmlns:p14="http://schemas.microsoft.com/office/powerpoint/2010/main" val="24073259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Recommender systems</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19</a:t>
            </a:fld>
            <a:endParaRPr lang="zh-CN" altLang="en-US" dirty="0">
              <a:latin typeface="Calibri" panose="020F0502020204030204" pitchFamily="34" charset="0"/>
              <a:cs typeface="Calibri" panose="020F0502020204030204" pitchFamily="34" charset="0"/>
            </a:endParaRPr>
          </a:p>
        </p:txBody>
      </p:sp>
      <p:sp>
        <p:nvSpPr>
          <p:cNvPr id="3" name="Rectangle 5">
            <a:extLst>
              <a:ext uri="{FF2B5EF4-FFF2-40B4-BE49-F238E27FC236}">
                <a16:creationId xmlns:a16="http://schemas.microsoft.com/office/drawing/2014/main" id="{14AD193D-C751-984B-CD01-588E34345676}"/>
              </a:ext>
            </a:extLst>
          </p:cNvPr>
          <p:cNvSpPr txBox="1">
            <a:spLocks noChangeArrowheads="1"/>
          </p:cNvSpPr>
          <p:nvPr/>
        </p:nvSpPr>
        <p:spPr>
          <a:xfrm>
            <a:off x="657447" y="925567"/>
            <a:ext cx="10963535"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500"/>
              </a:spcBef>
            </a:pPr>
            <a:r>
              <a:rPr lang="en-US" altLang="en-US" dirty="0">
                <a:latin typeface="Calibri" panose="020F0502020204030204" pitchFamily="34" charset="0"/>
                <a:cs typeface="Calibri" panose="020F0502020204030204" pitchFamily="34" charset="0"/>
              </a:rPr>
              <a:t>Recommender systems: a subclass of information filtering system that provide </a:t>
            </a:r>
            <a:r>
              <a:rPr lang="en-US" altLang="en-US" dirty="0">
                <a:solidFill>
                  <a:srgbClr val="C00000"/>
                </a:solidFill>
                <a:latin typeface="Calibri" panose="020F0502020204030204" pitchFamily="34" charset="0"/>
                <a:cs typeface="Calibri" panose="020F0502020204030204" pitchFamily="34" charset="0"/>
              </a:rPr>
              <a:t>suggestions for items</a:t>
            </a:r>
            <a:r>
              <a:rPr lang="en-US" altLang="en-US" dirty="0">
                <a:latin typeface="Calibri" panose="020F0502020204030204" pitchFamily="34" charset="0"/>
                <a:cs typeface="Calibri" panose="020F0502020204030204" pitchFamily="34" charset="0"/>
              </a:rPr>
              <a:t> that are most </a:t>
            </a:r>
            <a:r>
              <a:rPr lang="en-US" altLang="en-US" dirty="0">
                <a:solidFill>
                  <a:srgbClr val="C00000"/>
                </a:solidFill>
                <a:latin typeface="Calibri" panose="020F0502020204030204" pitchFamily="34" charset="0"/>
                <a:cs typeface="Calibri" panose="020F0502020204030204" pitchFamily="34" charset="0"/>
              </a:rPr>
              <a:t>pertinent (of interest)</a:t>
            </a:r>
            <a:r>
              <a:rPr lang="en-US" altLang="en-US" dirty="0">
                <a:latin typeface="Calibri" panose="020F0502020204030204" pitchFamily="34" charset="0"/>
                <a:cs typeface="Calibri" panose="020F0502020204030204" pitchFamily="34" charset="0"/>
              </a:rPr>
              <a:t> to a </a:t>
            </a:r>
            <a:r>
              <a:rPr lang="en-US" altLang="en-US" dirty="0">
                <a:solidFill>
                  <a:srgbClr val="C00000"/>
                </a:solidFill>
                <a:latin typeface="Calibri" panose="020F0502020204030204" pitchFamily="34" charset="0"/>
                <a:cs typeface="Calibri" panose="020F0502020204030204" pitchFamily="34" charset="0"/>
              </a:rPr>
              <a:t>particular user</a:t>
            </a:r>
            <a:r>
              <a:rPr lang="en-US" altLang="en-US" dirty="0">
                <a:latin typeface="Calibri" panose="020F0502020204030204" pitchFamily="34" charset="0"/>
                <a:cs typeface="Calibri" panose="020F0502020204030204" pitchFamily="34" charset="0"/>
              </a:rPr>
              <a:t>.</a:t>
            </a:r>
          </a:p>
        </p:txBody>
      </p:sp>
      <p:pic>
        <p:nvPicPr>
          <p:cNvPr id="6146" name="Picture 2" descr="Electronics | Free Full-Text | A Survey of Recommendation Systems:  Recommendation Models, Techniques, and Application Fields | HTML">
            <a:extLst>
              <a:ext uri="{FF2B5EF4-FFF2-40B4-BE49-F238E27FC236}">
                <a16:creationId xmlns:a16="http://schemas.microsoft.com/office/drawing/2014/main" id="{1CB6152B-0799-7461-4DD5-E69639E6BA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299" y="3256039"/>
            <a:ext cx="6600058" cy="293994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 descr="page2image4016992">
            <a:extLst>
              <a:ext uri="{FF2B5EF4-FFF2-40B4-BE49-F238E27FC236}">
                <a16:creationId xmlns:a16="http://schemas.microsoft.com/office/drawing/2014/main" id="{E867D90A-4D43-863A-7C48-2A121C40FF5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338" t="21045" r="5672"/>
          <a:stretch/>
        </p:blipFill>
        <p:spPr bwMode="auto">
          <a:xfrm>
            <a:off x="7257505" y="3391026"/>
            <a:ext cx="4870866" cy="2804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804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Outline</a:t>
            </a:r>
          </a:p>
        </p:txBody>
      </p:sp>
      <p:sp>
        <p:nvSpPr>
          <p:cNvPr id="3" name="Content Placeholder 2">
            <a:extLst>
              <a:ext uri="{FF2B5EF4-FFF2-40B4-BE49-F238E27FC236}">
                <a16:creationId xmlns:a16="http://schemas.microsoft.com/office/drawing/2014/main" id="{91F4578D-89AC-A04F-B795-76C0F1D88CF4}"/>
              </a:ext>
            </a:extLst>
          </p:cNvPr>
          <p:cNvSpPr>
            <a:spLocks noGrp="1"/>
          </p:cNvSpPr>
          <p:nvPr>
            <p:ph idx="1"/>
          </p:nvPr>
        </p:nvSpPr>
        <p:spPr>
          <a:xfrm>
            <a:off x="838200" y="1512116"/>
            <a:ext cx="10515600" cy="4351338"/>
          </a:xfrm>
        </p:spPr>
        <p:txBody>
          <a:bodyPr>
            <a:normAutofit/>
          </a:bodyPr>
          <a:lstStyle/>
          <a:p>
            <a:pPr marL="514350" indent="-514350">
              <a:lnSpc>
                <a:spcPct val="150000"/>
              </a:lnSpc>
              <a:buFont typeface="+mj-lt"/>
              <a:buAutoNum type="arabicPeriod"/>
            </a:pPr>
            <a:r>
              <a:rPr lang="en-US" dirty="0">
                <a:latin typeface="Calibri" panose="020F0502020204030204" pitchFamily="34" charset="0"/>
                <a:cs typeface="Calibri" panose="020F0502020204030204" pitchFamily="34" charset="0"/>
              </a:rPr>
              <a:t>Information filtering</a:t>
            </a:r>
          </a:p>
          <a:p>
            <a:pPr marL="514350" indent="-514350">
              <a:lnSpc>
                <a:spcPct val="150000"/>
              </a:lnSpc>
              <a:buFont typeface="+mj-lt"/>
              <a:buAutoNum type="arabicPeriod"/>
            </a:pPr>
            <a:r>
              <a:rPr lang="en-US" dirty="0">
                <a:latin typeface="Calibri" panose="020F0502020204030204" pitchFamily="34" charset="0"/>
                <a:cs typeface="Calibri" panose="020F0502020204030204" pitchFamily="34" charset="0"/>
              </a:rPr>
              <a:t>Information retrieval – process, approaches</a:t>
            </a:r>
          </a:p>
          <a:p>
            <a:pPr marL="514350" indent="-514350">
              <a:lnSpc>
                <a:spcPct val="150000"/>
              </a:lnSpc>
              <a:buFont typeface="+mj-lt"/>
              <a:buAutoNum type="arabicPeriod"/>
            </a:pPr>
            <a:r>
              <a:rPr lang="en-US" dirty="0">
                <a:latin typeface="Calibri" panose="020F0502020204030204" pitchFamily="34" charset="0"/>
                <a:cs typeface="Calibri" panose="020F0502020204030204" pitchFamily="34" charset="0"/>
              </a:rPr>
              <a:t>Recommendations – process, approaches</a:t>
            </a:r>
          </a:p>
          <a:p>
            <a:pPr marL="514350" indent="-514350">
              <a:lnSpc>
                <a:spcPct val="150000"/>
              </a:lnSpc>
              <a:buFont typeface="+mj-lt"/>
              <a:buAutoNum type="arabicPeriod"/>
            </a:pPr>
            <a:endParaRPr lang="en-US"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2</a:t>
            </a:fld>
            <a:endParaRPr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459318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5: Content based filtering vs Collaborative filtering ( Source:... |  Download High-Resolution Scientific Diagram">
            <a:extLst>
              <a:ext uri="{FF2B5EF4-FFF2-40B4-BE49-F238E27FC236}">
                <a16:creationId xmlns:a16="http://schemas.microsoft.com/office/drawing/2014/main" id="{C49E1863-E60C-9BF4-9E17-9494A5AA7C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1671"/>
          <a:stretch/>
        </p:blipFill>
        <p:spPr bwMode="auto">
          <a:xfrm>
            <a:off x="7948110" y="1339137"/>
            <a:ext cx="4243890" cy="53823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Recommendation approaches</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20</a:t>
            </a:fld>
            <a:endParaRPr lang="zh-CN" altLang="en-US" dirty="0">
              <a:latin typeface="Calibri" panose="020F0502020204030204" pitchFamily="34" charset="0"/>
              <a:cs typeface="Calibri" panose="020F0502020204030204" pitchFamily="34" charset="0"/>
            </a:endParaRPr>
          </a:p>
        </p:txBody>
      </p:sp>
      <p:sp>
        <p:nvSpPr>
          <p:cNvPr id="3" name="Rectangle 5">
            <a:extLst>
              <a:ext uri="{FF2B5EF4-FFF2-40B4-BE49-F238E27FC236}">
                <a16:creationId xmlns:a16="http://schemas.microsoft.com/office/drawing/2014/main" id="{14AD193D-C751-984B-CD01-588E34345676}"/>
              </a:ext>
            </a:extLst>
          </p:cNvPr>
          <p:cNvSpPr txBox="1">
            <a:spLocks noChangeArrowheads="1"/>
          </p:cNvSpPr>
          <p:nvPr/>
        </p:nvSpPr>
        <p:spPr>
          <a:xfrm>
            <a:off x="657447" y="1298777"/>
            <a:ext cx="7953154"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500"/>
              </a:spcBef>
            </a:pPr>
            <a:r>
              <a:rPr lang="en-US" altLang="en-US" sz="2400" dirty="0">
                <a:solidFill>
                  <a:srgbClr val="C00000"/>
                </a:solidFill>
                <a:latin typeface="Calibri" panose="020F0502020204030204" pitchFamily="34" charset="0"/>
                <a:cs typeface="Calibri" panose="020F0502020204030204" pitchFamily="34" charset="0"/>
              </a:rPr>
              <a:t>Collaborative filtering</a:t>
            </a:r>
            <a:r>
              <a:rPr lang="en-US" altLang="en-US" sz="2400" dirty="0">
                <a:latin typeface="Calibri" panose="020F0502020204030204" pitchFamily="34" charset="0"/>
                <a:cs typeface="Calibri" panose="020F0502020204030204" pitchFamily="34" charset="0"/>
              </a:rPr>
              <a:t> method finds a subset of </a:t>
            </a:r>
            <a:r>
              <a:rPr lang="en-US" altLang="en-US" sz="2400" dirty="0">
                <a:solidFill>
                  <a:srgbClr val="C00000"/>
                </a:solidFill>
                <a:latin typeface="Calibri" panose="020F0502020204030204" pitchFamily="34" charset="0"/>
                <a:cs typeface="Calibri" panose="020F0502020204030204" pitchFamily="34" charset="0"/>
              </a:rPr>
              <a:t>users</a:t>
            </a:r>
            <a:r>
              <a:rPr lang="en-US" altLang="en-US" sz="2400" dirty="0">
                <a:latin typeface="Calibri" panose="020F0502020204030204" pitchFamily="34" charset="0"/>
                <a:cs typeface="Calibri" panose="020F0502020204030204" pitchFamily="34" charset="0"/>
              </a:rPr>
              <a:t> who have </a:t>
            </a:r>
            <a:r>
              <a:rPr lang="en-US" altLang="en-US" sz="2400" dirty="0">
                <a:solidFill>
                  <a:srgbClr val="C00000"/>
                </a:solidFill>
                <a:latin typeface="Calibri" panose="020F0502020204030204" pitchFamily="34" charset="0"/>
                <a:cs typeface="Calibri" panose="020F0502020204030204" pitchFamily="34" charset="0"/>
              </a:rPr>
              <a:t>similar tastes and preferences to the target user</a:t>
            </a:r>
            <a:r>
              <a:rPr lang="en-US" altLang="en-US" sz="2400" dirty="0">
                <a:latin typeface="Calibri" panose="020F0502020204030204" pitchFamily="34" charset="0"/>
                <a:cs typeface="Calibri" panose="020F0502020204030204" pitchFamily="34" charset="0"/>
              </a:rPr>
              <a:t> and use this subset for offering recommendations. </a:t>
            </a:r>
          </a:p>
          <a:p>
            <a:pPr>
              <a:lnSpc>
                <a:spcPct val="150000"/>
              </a:lnSpc>
              <a:spcBef>
                <a:spcPts val="500"/>
              </a:spcBef>
            </a:pPr>
            <a:r>
              <a:rPr lang="en-US" altLang="en-US" sz="2400" dirty="0">
                <a:latin typeface="Calibri" panose="020F0502020204030204" pitchFamily="34" charset="0"/>
                <a:cs typeface="Calibri" panose="020F0502020204030204" pitchFamily="34" charset="0"/>
              </a:rPr>
              <a:t>Basic Assumptions : </a:t>
            </a:r>
            <a:br>
              <a:rPr lang="en-US" altLang="en-US" sz="2400" dirty="0">
                <a:latin typeface="Calibri" panose="020F0502020204030204" pitchFamily="34" charset="0"/>
                <a:cs typeface="Calibri" panose="020F0502020204030204" pitchFamily="34" charset="0"/>
              </a:rPr>
            </a:br>
            <a:r>
              <a:rPr lang="en-US" altLang="en-US" sz="2400" dirty="0">
                <a:latin typeface="Calibri" panose="020F0502020204030204" pitchFamily="34" charset="0"/>
                <a:cs typeface="Calibri" panose="020F0502020204030204" pitchFamily="34" charset="0"/>
              </a:rPr>
              <a:t>- Users with similar interests have common preferences.</a:t>
            </a:r>
            <a:br>
              <a:rPr lang="en-US" altLang="en-US" sz="2400" dirty="0">
                <a:latin typeface="Calibri" panose="020F0502020204030204" pitchFamily="34" charset="0"/>
                <a:cs typeface="Calibri" panose="020F0502020204030204" pitchFamily="34" charset="0"/>
              </a:rPr>
            </a:br>
            <a:r>
              <a:rPr lang="en-US" altLang="en-US" sz="2400" dirty="0">
                <a:latin typeface="Calibri" panose="020F0502020204030204" pitchFamily="34" charset="0"/>
                <a:cs typeface="Calibri" panose="020F0502020204030204" pitchFamily="34" charset="0"/>
              </a:rPr>
              <a:t>- Sufficiently large number of user preferences are available. </a:t>
            </a:r>
          </a:p>
        </p:txBody>
      </p:sp>
    </p:spTree>
    <p:extLst>
      <p:ext uri="{BB962C8B-B14F-4D97-AF65-F5344CB8AC3E}">
        <p14:creationId xmlns:p14="http://schemas.microsoft.com/office/powerpoint/2010/main" val="29657418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nside recommendations: how a recommender system recommends | by Sciforce |  Sciforce | Medium">
            <a:extLst>
              <a:ext uri="{FF2B5EF4-FFF2-40B4-BE49-F238E27FC236}">
                <a16:creationId xmlns:a16="http://schemas.microsoft.com/office/drawing/2014/main" id="{237DE659-002C-F94E-AB39-BCD083C4F28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820" b="42449"/>
          <a:stretch/>
        </p:blipFill>
        <p:spPr bwMode="auto">
          <a:xfrm>
            <a:off x="5234170" y="3612585"/>
            <a:ext cx="6194767" cy="29636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Collaborative filtering</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21</a:t>
            </a:fld>
            <a:endParaRPr lang="zh-CN" altLang="en-US" dirty="0">
              <a:latin typeface="Calibri" panose="020F0502020204030204" pitchFamily="34" charset="0"/>
              <a:cs typeface="Calibri" panose="020F0502020204030204" pitchFamily="34" charset="0"/>
            </a:endParaRPr>
          </a:p>
        </p:txBody>
      </p:sp>
      <p:sp>
        <p:nvSpPr>
          <p:cNvPr id="3" name="Rectangle 5">
            <a:extLst>
              <a:ext uri="{FF2B5EF4-FFF2-40B4-BE49-F238E27FC236}">
                <a16:creationId xmlns:a16="http://schemas.microsoft.com/office/drawing/2014/main" id="{14AD193D-C751-984B-CD01-588E34345676}"/>
              </a:ext>
            </a:extLst>
          </p:cNvPr>
          <p:cNvSpPr txBox="1">
            <a:spLocks noChangeArrowheads="1"/>
          </p:cNvSpPr>
          <p:nvPr/>
        </p:nvSpPr>
        <p:spPr>
          <a:xfrm>
            <a:off x="657447" y="1298777"/>
            <a:ext cx="7038808"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500"/>
              </a:spcBef>
            </a:pPr>
            <a:r>
              <a:rPr lang="en-US" altLang="en-US" sz="2400" dirty="0">
                <a:latin typeface="Calibri" panose="020F0502020204030204" pitchFamily="34" charset="0"/>
                <a:cs typeface="Calibri" panose="020F0502020204030204" pitchFamily="34" charset="0"/>
              </a:rPr>
              <a:t>Item/User based collaborative filtering: find </a:t>
            </a:r>
            <a:r>
              <a:rPr lang="en-US" altLang="en-US" sz="2400" dirty="0">
                <a:solidFill>
                  <a:srgbClr val="C00000"/>
                </a:solidFill>
                <a:latin typeface="Calibri" panose="020F0502020204030204" pitchFamily="34" charset="0"/>
                <a:cs typeface="Calibri" panose="020F0502020204030204" pitchFamily="34" charset="0"/>
              </a:rPr>
              <a:t>similar items/users and recommend similar items</a:t>
            </a:r>
            <a:r>
              <a:rPr lang="en-US" altLang="en-US" sz="2400" dirty="0">
                <a:latin typeface="Calibri" panose="020F0502020204030204" pitchFamily="34" charset="0"/>
                <a:cs typeface="Calibri" panose="020F0502020204030204" pitchFamily="34" charset="0"/>
              </a:rPr>
              <a:t>.</a:t>
            </a:r>
          </a:p>
          <a:p>
            <a:pPr>
              <a:lnSpc>
                <a:spcPct val="150000"/>
              </a:lnSpc>
              <a:spcBef>
                <a:spcPts val="500"/>
              </a:spcBef>
            </a:pPr>
            <a:r>
              <a:rPr lang="en-US" altLang="en-US" sz="2400" dirty="0">
                <a:latin typeface="Calibri" panose="020F0502020204030204" pitchFamily="34" charset="0"/>
                <a:cs typeface="Calibri" panose="020F0502020204030204" pitchFamily="34" charset="0"/>
              </a:rPr>
              <a:t>Matrix factorization: represent each item and user as an embedding vector and calculate their preference score (e.g., inner product).</a:t>
            </a:r>
          </a:p>
        </p:txBody>
      </p:sp>
      <p:grpSp>
        <p:nvGrpSpPr>
          <p:cNvPr id="21" name="Group 20">
            <a:extLst>
              <a:ext uri="{FF2B5EF4-FFF2-40B4-BE49-F238E27FC236}">
                <a16:creationId xmlns:a16="http://schemas.microsoft.com/office/drawing/2014/main" id="{3392F6E3-5778-ABDB-EACB-652388E234D7}"/>
              </a:ext>
            </a:extLst>
          </p:cNvPr>
          <p:cNvGrpSpPr/>
          <p:nvPr/>
        </p:nvGrpSpPr>
        <p:grpSpPr>
          <a:xfrm>
            <a:off x="6599002" y="319088"/>
            <a:ext cx="5451169" cy="2282766"/>
            <a:chOff x="4041000" y="2808558"/>
            <a:chExt cx="7493553" cy="3344374"/>
          </a:xfrm>
        </p:grpSpPr>
        <p:sp>
          <p:nvSpPr>
            <p:cNvPr id="6" name="椭圆 3">
              <a:extLst>
                <a:ext uri="{FF2B5EF4-FFF2-40B4-BE49-F238E27FC236}">
                  <a16:creationId xmlns:a16="http://schemas.microsoft.com/office/drawing/2014/main" id="{86B863A3-FC94-8381-5597-1D7F8BE24269}"/>
                </a:ext>
              </a:extLst>
            </p:cNvPr>
            <p:cNvSpPr/>
            <p:nvPr/>
          </p:nvSpPr>
          <p:spPr>
            <a:xfrm>
              <a:off x="8106271" y="2808558"/>
              <a:ext cx="1707515" cy="775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 altLang="zh-CN" sz="900" b="0" i="0" dirty="0">
                  <a:solidFill>
                    <a:srgbClr val="121212"/>
                  </a:solidFill>
                  <a:effectLst/>
                  <a:latin typeface="Times New Roman" panose="02020603050405020304" pitchFamily="18" charset="0"/>
                  <a:cs typeface="Times New Roman" panose="02020603050405020304" pitchFamily="18" charset="0"/>
                </a:rPr>
                <a:t>collaborative filtering</a:t>
              </a:r>
              <a:endParaRPr kumimoji="1" lang="zh-CN" altLang="en-US" sz="900" dirty="0">
                <a:latin typeface="Times New Roman" panose="02020603050405020304" pitchFamily="18" charset="0"/>
                <a:cs typeface="Times New Roman" panose="02020603050405020304" pitchFamily="18" charset="0"/>
              </a:endParaRPr>
            </a:p>
          </p:txBody>
        </p:sp>
        <p:sp>
          <p:nvSpPr>
            <p:cNvPr id="8" name="椭圆 5">
              <a:extLst>
                <a:ext uri="{FF2B5EF4-FFF2-40B4-BE49-F238E27FC236}">
                  <a16:creationId xmlns:a16="http://schemas.microsoft.com/office/drawing/2014/main" id="{129AAB65-B94B-2394-C687-811F3C98925D}"/>
                </a:ext>
              </a:extLst>
            </p:cNvPr>
            <p:cNvSpPr/>
            <p:nvPr/>
          </p:nvSpPr>
          <p:spPr>
            <a:xfrm>
              <a:off x="5966004" y="4042827"/>
              <a:ext cx="1707515" cy="775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 altLang="zh-CN" sz="900" b="0" i="0" dirty="0">
                  <a:solidFill>
                    <a:srgbClr val="121212"/>
                  </a:solidFill>
                  <a:effectLst/>
                  <a:latin typeface="Times New Roman" panose="02020603050405020304" pitchFamily="18" charset="0"/>
                  <a:cs typeface="Times New Roman" panose="02020603050405020304" pitchFamily="18" charset="0"/>
                </a:rPr>
                <a:t>neighborhood methods</a:t>
              </a:r>
              <a:endParaRPr kumimoji="1" lang="zh-CN" altLang="en-US" sz="900" dirty="0">
                <a:latin typeface="Times New Roman" panose="02020603050405020304" pitchFamily="18" charset="0"/>
                <a:cs typeface="Times New Roman" panose="02020603050405020304" pitchFamily="18" charset="0"/>
              </a:endParaRPr>
            </a:p>
          </p:txBody>
        </p:sp>
        <p:sp>
          <p:nvSpPr>
            <p:cNvPr id="9" name="椭圆 6">
              <a:extLst>
                <a:ext uri="{FF2B5EF4-FFF2-40B4-BE49-F238E27FC236}">
                  <a16:creationId xmlns:a16="http://schemas.microsoft.com/office/drawing/2014/main" id="{A5715C46-AAAF-3122-DCDF-9C24CC256ECB}"/>
                </a:ext>
              </a:extLst>
            </p:cNvPr>
            <p:cNvSpPr/>
            <p:nvPr/>
          </p:nvSpPr>
          <p:spPr>
            <a:xfrm>
              <a:off x="9826805" y="4149821"/>
              <a:ext cx="1707515" cy="775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 altLang="zh-CN" sz="900" b="0" i="0" dirty="0">
                  <a:solidFill>
                    <a:srgbClr val="121212"/>
                  </a:solidFill>
                  <a:effectLst/>
                  <a:latin typeface="Times New Roman" panose="02020603050405020304" pitchFamily="18" charset="0"/>
                  <a:cs typeface="Times New Roman" panose="02020603050405020304" pitchFamily="18" charset="0"/>
                </a:rPr>
                <a:t>latent factor</a:t>
              </a:r>
              <a:br>
                <a:rPr lang="en" altLang="zh-CN" sz="900" dirty="0">
                  <a:latin typeface="Times New Roman" panose="02020603050405020304" pitchFamily="18" charset="0"/>
                  <a:cs typeface="Times New Roman" panose="02020603050405020304" pitchFamily="18" charset="0"/>
                </a:rPr>
              </a:br>
              <a:r>
                <a:rPr lang="en" altLang="zh-CN" sz="900" b="0" i="0" dirty="0">
                  <a:solidFill>
                    <a:srgbClr val="121212"/>
                  </a:solidFill>
                  <a:effectLst/>
                  <a:latin typeface="Times New Roman" panose="02020603050405020304" pitchFamily="18" charset="0"/>
                  <a:cs typeface="Times New Roman" panose="02020603050405020304" pitchFamily="18" charset="0"/>
                </a:rPr>
                <a:t>models</a:t>
              </a:r>
              <a:endParaRPr kumimoji="1" lang="zh-CN" altLang="en-US" sz="900" dirty="0">
                <a:latin typeface="Times New Roman" panose="02020603050405020304" pitchFamily="18" charset="0"/>
                <a:cs typeface="Times New Roman" panose="02020603050405020304" pitchFamily="18" charset="0"/>
              </a:endParaRPr>
            </a:p>
          </p:txBody>
        </p:sp>
        <p:sp>
          <p:nvSpPr>
            <p:cNvPr id="10" name="椭圆 7">
              <a:extLst>
                <a:ext uri="{FF2B5EF4-FFF2-40B4-BE49-F238E27FC236}">
                  <a16:creationId xmlns:a16="http://schemas.microsoft.com/office/drawing/2014/main" id="{6577FCF7-D8B1-7C20-2E4E-E53F380C095F}"/>
                </a:ext>
              </a:extLst>
            </p:cNvPr>
            <p:cNvSpPr/>
            <p:nvPr/>
          </p:nvSpPr>
          <p:spPr>
            <a:xfrm>
              <a:off x="4041000" y="5309095"/>
              <a:ext cx="2216151" cy="775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900" dirty="0">
                  <a:latin typeface="Times New Roman" panose="02020603050405020304" pitchFamily="18" charset="0"/>
                  <a:cs typeface="Times New Roman" panose="02020603050405020304" pitchFamily="18" charset="0"/>
                </a:rPr>
                <a:t>Item based </a:t>
              </a:r>
              <a:r>
                <a:rPr lang="en" altLang="zh-CN" sz="900" b="0" i="0" dirty="0">
                  <a:solidFill>
                    <a:srgbClr val="121212"/>
                  </a:solidFill>
                  <a:effectLst/>
                  <a:latin typeface="Times New Roman" panose="02020603050405020304" pitchFamily="18" charset="0"/>
                  <a:cs typeface="Times New Roman" panose="02020603050405020304" pitchFamily="18" charset="0"/>
                </a:rPr>
                <a:t>collaborative filtering</a:t>
              </a:r>
              <a:endParaRPr kumimoji="1" lang="zh-CN" altLang="en-US" sz="900" dirty="0">
                <a:latin typeface="Times New Roman" panose="02020603050405020304" pitchFamily="18" charset="0"/>
                <a:cs typeface="Times New Roman" panose="02020603050405020304" pitchFamily="18" charset="0"/>
              </a:endParaRPr>
            </a:p>
          </p:txBody>
        </p:sp>
        <p:sp>
          <p:nvSpPr>
            <p:cNvPr id="11" name="椭圆 8">
              <a:extLst>
                <a:ext uri="{FF2B5EF4-FFF2-40B4-BE49-F238E27FC236}">
                  <a16:creationId xmlns:a16="http://schemas.microsoft.com/office/drawing/2014/main" id="{7BE3A005-9C24-5D6D-BD72-732907D23106}"/>
                </a:ext>
              </a:extLst>
            </p:cNvPr>
            <p:cNvSpPr/>
            <p:nvPr/>
          </p:nvSpPr>
          <p:spPr>
            <a:xfrm>
              <a:off x="6746102" y="5271015"/>
              <a:ext cx="2094230" cy="775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kumimoji="1" lang="en-US" altLang="zh-CN" sz="900" dirty="0">
                  <a:latin typeface="Times New Roman" panose="02020603050405020304" pitchFamily="18" charset="0"/>
                  <a:cs typeface="Times New Roman" panose="02020603050405020304" pitchFamily="18" charset="0"/>
                </a:rPr>
                <a:t>User based </a:t>
              </a:r>
              <a:r>
                <a:rPr lang="en" altLang="zh-CN" sz="900" b="0" i="0" dirty="0">
                  <a:solidFill>
                    <a:srgbClr val="121212"/>
                  </a:solidFill>
                  <a:effectLst/>
                  <a:latin typeface="Times New Roman" panose="02020603050405020304" pitchFamily="18" charset="0"/>
                  <a:cs typeface="Times New Roman" panose="02020603050405020304" pitchFamily="18" charset="0"/>
                </a:rPr>
                <a:t>collaborative filtering</a:t>
              </a:r>
              <a:endParaRPr kumimoji="1" lang="zh-CN" altLang="en-US" sz="900" dirty="0">
                <a:latin typeface="Times New Roman" panose="02020603050405020304" pitchFamily="18" charset="0"/>
                <a:cs typeface="Times New Roman" panose="02020603050405020304" pitchFamily="18" charset="0"/>
              </a:endParaRPr>
            </a:p>
          </p:txBody>
        </p:sp>
        <p:sp>
          <p:nvSpPr>
            <p:cNvPr id="12" name="椭圆 9">
              <a:extLst>
                <a:ext uri="{FF2B5EF4-FFF2-40B4-BE49-F238E27FC236}">
                  <a16:creationId xmlns:a16="http://schemas.microsoft.com/office/drawing/2014/main" id="{5E0A845D-EBE8-790C-4BD9-14173904B4D5}"/>
                </a:ext>
              </a:extLst>
            </p:cNvPr>
            <p:cNvSpPr/>
            <p:nvPr/>
          </p:nvSpPr>
          <p:spPr>
            <a:xfrm>
              <a:off x="9827038" y="5377895"/>
              <a:ext cx="1707515" cy="7750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 altLang="zh-CN" sz="900" b="0" i="0" dirty="0">
                  <a:solidFill>
                    <a:srgbClr val="222222"/>
                  </a:solidFill>
                  <a:effectLst/>
                  <a:latin typeface="Times New Roman" panose="02020603050405020304" pitchFamily="18" charset="0"/>
                  <a:cs typeface="Times New Roman" panose="02020603050405020304" pitchFamily="18" charset="0"/>
                </a:rPr>
                <a:t>Matrix factorization</a:t>
              </a:r>
              <a:endParaRPr kumimoji="1" lang="zh-CN" altLang="en-US" sz="900" dirty="0">
                <a:latin typeface="Times New Roman" panose="02020603050405020304" pitchFamily="18" charset="0"/>
                <a:cs typeface="Times New Roman" panose="02020603050405020304" pitchFamily="18" charset="0"/>
              </a:endParaRPr>
            </a:p>
          </p:txBody>
        </p:sp>
        <p:cxnSp>
          <p:nvCxnSpPr>
            <p:cNvPr id="16" name="直线箭头连接符 13">
              <a:extLst>
                <a:ext uri="{FF2B5EF4-FFF2-40B4-BE49-F238E27FC236}">
                  <a16:creationId xmlns:a16="http://schemas.microsoft.com/office/drawing/2014/main" id="{A963F93A-4CEB-5CF3-DC60-A9747C7481D9}"/>
                </a:ext>
              </a:extLst>
            </p:cNvPr>
            <p:cNvCxnSpPr>
              <a:cxnSpLocks/>
              <a:stCxn id="6" idx="5"/>
              <a:endCxn id="9" idx="1"/>
            </p:cNvCxnSpPr>
            <p:nvPr/>
          </p:nvCxnSpPr>
          <p:spPr>
            <a:xfrm>
              <a:off x="9563726" y="3470093"/>
              <a:ext cx="513139" cy="79323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4">
              <a:extLst>
                <a:ext uri="{FF2B5EF4-FFF2-40B4-BE49-F238E27FC236}">
                  <a16:creationId xmlns:a16="http://schemas.microsoft.com/office/drawing/2014/main" id="{00CADD30-A7CE-57D7-9EFC-0E5CFF9E9768}"/>
                </a:ext>
              </a:extLst>
            </p:cNvPr>
            <p:cNvCxnSpPr>
              <a:cxnSpLocks/>
              <a:stCxn id="6" idx="3"/>
              <a:endCxn id="8" idx="7"/>
            </p:cNvCxnSpPr>
            <p:nvPr/>
          </p:nvCxnSpPr>
          <p:spPr>
            <a:xfrm flipH="1">
              <a:off x="7423459" y="3470093"/>
              <a:ext cx="932872" cy="68623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5">
              <a:extLst>
                <a:ext uri="{FF2B5EF4-FFF2-40B4-BE49-F238E27FC236}">
                  <a16:creationId xmlns:a16="http://schemas.microsoft.com/office/drawing/2014/main" id="{4951B8E3-7004-488C-F5DD-7EC875E4490C}"/>
                </a:ext>
              </a:extLst>
            </p:cNvPr>
            <p:cNvCxnSpPr>
              <a:cxnSpLocks/>
              <a:stCxn id="8" idx="3"/>
              <a:endCxn id="10" idx="0"/>
            </p:cNvCxnSpPr>
            <p:nvPr/>
          </p:nvCxnSpPr>
          <p:spPr>
            <a:xfrm flipH="1">
              <a:off x="5149076" y="4704362"/>
              <a:ext cx="1066988" cy="60473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6">
              <a:extLst>
                <a:ext uri="{FF2B5EF4-FFF2-40B4-BE49-F238E27FC236}">
                  <a16:creationId xmlns:a16="http://schemas.microsoft.com/office/drawing/2014/main" id="{2372226F-B1BF-CDC8-5E3B-FC29EC19554F}"/>
                </a:ext>
              </a:extLst>
            </p:cNvPr>
            <p:cNvCxnSpPr>
              <a:cxnSpLocks/>
              <a:stCxn id="8" idx="5"/>
              <a:endCxn id="11" idx="0"/>
            </p:cNvCxnSpPr>
            <p:nvPr/>
          </p:nvCxnSpPr>
          <p:spPr>
            <a:xfrm>
              <a:off x="7423459" y="4704362"/>
              <a:ext cx="369758" cy="56665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7">
              <a:extLst>
                <a:ext uri="{FF2B5EF4-FFF2-40B4-BE49-F238E27FC236}">
                  <a16:creationId xmlns:a16="http://schemas.microsoft.com/office/drawing/2014/main" id="{D3355B97-51B8-9273-F182-5B6ED0EB3D33}"/>
                </a:ext>
              </a:extLst>
            </p:cNvPr>
            <p:cNvCxnSpPr>
              <a:cxnSpLocks/>
              <a:stCxn id="9" idx="4"/>
              <a:endCxn id="12" idx="0"/>
            </p:cNvCxnSpPr>
            <p:nvPr/>
          </p:nvCxnSpPr>
          <p:spPr>
            <a:xfrm>
              <a:off x="10680563" y="4924858"/>
              <a:ext cx="233" cy="45303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C57A4C74-A845-77D7-D995-AF9C3E1F7D8C}"/>
              </a:ext>
            </a:extLst>
          </p:cNvPr>
          <p:cNvSpPr txBox="1"/>
          <p:nvPr/>
        </p:nvSpPr>
        <p:spPr>
          <a:xfrm>
            <a:off x="396719" y="5119038"/>
            <a:ext cx="5098180" cy="880369"/>
          </a:xfrm>
          <a:prstGeom prst="rect">
            <a:avLst/>
          </a:prstGeom>
          <a:noFill/>
        </p:spPr>
        <p:txBody>
          <a:bodyPr wrap="square">
            <a:spAutoFit/>
          </a:bodyPr>
          <a:lstStyle/>
          <a:p>
            <a:pPr>
              <a:lnSpc>
                <a:spcPct val="150000"/>
              </a:lnSpc>
              <a:spcBef>
                <a:spcPts val="500"/>
              </a:spcBef>
            </a:pPr>
            <a:r>
              <a:rPr lang="en-US" altLang="en-US" sz="1800" dirty="0">
                <a:latin typeface="Calibri" panose="020F0502020204030204" pitchFamily="34" charset="0"/>
                <a:cs typeface="Calibri" panose="020F0502020204030204" pitchFamily="34" charset="0"/>
              </a:rPr>
              <a:t>A user/An item profile is a collection of settings and information associated with a user/an item.</a:t>
            </a:r>
          </a:p>
        </p:txBody>
      </p:sp>
    </p:spTree>
    <p:extLst>
      <p:ext uri="{BB962C8B-B14F-4D97-AF65-F5344CB8AC3E}">
        <p14:creationId xmlns:p14="http://schemas.microsoft.com/office/powerpoint/2010/main" val="3051249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PDF] Item Recommendation Using Collaborative Filtering in Mobile Social  Games: A Case Study | Semantic Scholar">
            <a:extLst>
              <a:ext uri="{FF2B5EF4-FFF2-40B4-BE49-F238E27FC236}">
                <a16:creationId xmlns:a16="http://schemas.microsoft.com/office/drawing/2014/main" id="{6B27AB61-AA7B-DB72-7A09-0F05317C09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8560" y="3852655"/>
            <a:ext cx="5290713" cy="29890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Collaborative filtering methods</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22</a:t>
            </a:fld>
            <a:endParaRPr lang="zh-CN" altLang="en-US" dirty="0">
              <a:latin typeface="Calibri" panose="020F0502020204030204" pitchFamily="34" charset="0"/>
              <a:cs typeface="Calibri" panose="020F0502020204030204" pitchFamily="34" charset="0"/>
            </a:endParaRPr>
          </a:p>
        </p:txBody>
      </p:sp>
      <p:sp>
        <p:nvSpPr>
          <p:cNvPr id="3" name="Rectangle 5">
            <a:extLst>
              <a:ext uri="{FF2B5EF4-FFF2-40B4-BE49-F238E27FC236}">
                <a16:creationId xmlns:a16="http://schemas.microsoft.com/office/drawing/2014/main" id="{14AD193D-C751-984B-CD01-588E34345676}"/>
              </a:ext>
            </a:extLst>
          </p:cNvPr>
          <p:cNvSpPr txBox="1">
            <a:spLocks noChangeArrowheads="1"/>
          </p:cNvSpPr>
          <p:nvPr/>
        </p:nvSpPr>
        <p:spPr>
          <a:xfrm>
            <a:off x="657447" y="1298777"/>
            <a:ext cx="6495708"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500"/>
              </a:spcBef>
            </a:pPr>
            <a:r>
              <a:rPr lang="en-US" altLang="en-US" sz="2400" dirty="0">
                <a:latin typeface="Calibri" panose="020F0502020204030204" pitchFamily="34" charset="0"/>
                <a:cs typeface="Calibri" panose="020F0502020204030204" pitchFamily="34" charset="0"/>
              </a:rPr>
              <a:t>1. Weight all users with respect to </a:t>
            </a:r>
            <a:r>
              <a:rPr lang="en-US" altLang="en-US" sz="2400" dirty="0">
                <a:solidFill>
                  <a:srgbClr val="C00000"/>
                </a:solidFill>
                <a:latin typeface="Calibri" panose="020F0502020204030204" pitchFamily="34" charset="0"/>
                <a:cs typeface="Calibri" panose="020F0502020204030204" pitchFamily="34" charset="0"/>
              </a:rPr>
              <a:t>similarity with the active user</a:t>
            </a:r>
            <a:r>
              <a:rPr lang="en-US" altLang="en-US" sz="2400" dirty="0">
                <a:latin typeface="Calibri" panose="020F0502020204030204" pitchFamily="34" charset="0"/>
                <a:cs typeface="Calibri" panose="020F0502020204030204" pitchFamily="34" charset="0"/>
              </a:rPr>
              <a:t>.</a:t>
            </a:r>
          </a:p>
          <a:p>
            <a:pPr>
              <a:lnSpc>
                <a:spcPct val="150000"/>
              </a:lnSpc>
              <a:spcBef>
                <a:spcPts val="500"/>
              </a:spcBef>
            </a:pPr>
            <a:r>
              <a:rPr lang="en-US" altLang="en-US" sz="2400" dirty="0">
                <a:latin typeface="Calibri" panose="020F0502020204030204" pitchFamily="34" charset="0"/>
                <a:cs typeface="Calibri" panose="020F0502020204030204" pitchFamily="34" charset="0"/>
              </a:rPr>
              <a:t>2. Select a </a:t>
            </a:r>
            <a:r>
              <a:rPr lang="en-US" altLang="en-US" sz="2400" dirty="0">
                <a:solidFill>
                  <a:srgbClr val="C00000"/>
                </a:solidFill>
                <a:latin typeface="Calibri" panose="020F0502020204030204" pitchFamily="34" charset="0"/>
                <a:cs typeface="Calibri" panose="020F0502020204030204" pitchFamily="34" charset="0"/>
              </a:rPr>
              <a:t>subset of the users </a:t>
            </a:r>
            <a:r>
              <a:rPr lang="en-US" altLang="en-US" sz="2400" dirty="0">
                <a:latin typeface="Calibri" panose="020F0502020204030204" pitchFamily="34" charset="0"/>
                <a:cs typeface="Calibri" panose="020F0502020204030204" pitchFamily="34" charset="0"/>
              </a:rPr>
              <a:t>(neighbors) to </a:t>
            </a:r>
            <a:r>
              <a:rPr lang="en-US" altLang="en-US" sz="2400" dirty="0">
                <a:solidFill>
                  <a:srgbClr val="C00000"/>
                </a:solidFill>
                <a:latin typeface="Calibri" panose="020F0502020204030204" pitchFamily="34" charset="0"/>
                <a:cs typeface="Calibri" panose="020F0502020204030204" pitchFamily="34" charset="0"/>
              </a:rPr>
              <a:t>use as predictors</a:t>
            </a:r>
            <a:r>
              <a:rPr lang="en-US" altLang="en-US" sz="2400" dirty="0">
                <a:latin typeface="Calibri" panose="020F0502020204030204" pitchFamily="34" charset="0"/>
                <a:cs typeface="Calibri" panose="020F0502020204030204" pitchFamily="34" charset="0"/>
              </a:rPr>
              <a:t>.</a:t>
            </a:r>
          </a:p>
          <a:p>
            <a:pPr>
              <a:lnSpc>
                <a:spcPct val="150000"/>
              </a:lnSpc>
              <a:spcBef>
                <a:spcPts val="500"/>
              </a:spcBef>
            </a:pPr>
            <a:r>
              <a:rPr lang="en-US" altLang="en-US" sz="2400" dirty="0">
                <a:latin typeface="Calibri" panose="020F0502020204030204" pitchFamily="34" charset="0"/>
                <a:cs typeface="Calibri" panose="020F0502020204030204" pitchFamily="34" charset="0"/>
              </a:rPr>
              <a:t>3. Normalize ratings and compute a </a:t>
            </a:r>
            <a:r>
              <a:rPr lang="en-US" altLang="en-US" sz="2400" dirty="0">
                <a:solidFill>
                  <a:srgbClr val="C00000"/>
                </a:solidFill>
                <a:latin typeface="Calibri" panose="020F0502020204030204" pitchFamily="34" charset="0"/>
                <a:cs typeface="Calibri" panose="020F0502020204030204" pitchFamily="34" charset="0"/>
              </a:rPr>
              <a:t>prediction</a:t>
            </a:r>
            <a:r>
              <a:rPr lang="en-US" altLang="en-US" sz="2400" dirty="0">
                <a:latin typeface="Calibri" panose="020F0502020204030204" pitchFamily="34" charset="0"/>
                <a:cs typeface="Calibri" panose="020F0502020204030204" pitchFamily="34" charset="0"/>
              </a:rPr>
              <a:t> from a weighted combination of the selected neighbors’ ratings.</a:t>
            </a:r>
          </a:p>
          <a:p>
            <a:pPr>
              <a:lnSpc>
                <a:spcPct val="150000"/>
              </a:lnSpc>
              <a:spcBef>
                <a:spcPts val="500"/>
              </a:spcBef>
            </a:pPr>
            <a:r>
              <a:rPr lang="en-US" altLang="en-US" sz="2400" dirty="0">
                <a:latin typeface="Calibri" panose="020F0502020204030204" pitchFamily="34" charset="0"/>
                <a:cs typeface="Calibri" panose="020F0502020204030204" pitchFamily="34" charset="0"/>
              </a:rPr>
              <a:t>4. </a:t>
            </a:r>
            <a:r>
              <a:rPr lang="en-US" altLang="en-US" sz="2400" dirty="0">
                <a:solidFill>
                  <a:srgbClr val="C00000"/>
                </a:solidFill>
                <a:latin typeface="Calibri" panose="020F0502020204030204" pitchFamily="34" charset="0"/>
                <a:cs typeface="Calibri" panose="020F0502020204030204" pitchFamily="34" charset="0"/>
              </a:rPr>
              <a:t>Ranking</a:t>
            </a:r>
            <a:r>
              <a:rPr lang="en-US" altLang="en-US" sz="2400" dirty="0">
                <a:latin typeface="Calibri" panose="020F0502020204030204" pitchFamily="34" charset="0"/>
                <a:cs typeface="Calibri" panose="020F0502020204030204" pitchFamily="34" charset="0"/>
              </a:rPr>
              <a:t>: present items with highest predicted ratings as recommendations.</a:t>
            </a:r>
          </a:p>
        </p:txBody>
      </p:sp>
      <p:pic>
        <p:nvPicPr>
          <p:cNvPr id="7" name="Picture 4" descr="Comprehensive Guide on Item Based Collaborative Filtering | by muffaddal  qutbuddin | Towards Data Science">
            <a:extLst>
              <a:ext uri="{FF2B5EF4-FFF2-40B4-BE49-F238E27FC236}">
                <a16:creationId xmlns:a16="http://schemas.microsoft.com/office/drawing/2014/main" id="{A5301816-5064-C23A-B4A6-9E15491CFB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3155" y="1390643"/>
            <a:ext cx="4904085" cy="113662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7556BF5-485B-4A3E-DDEC-B381C7FE224D}"/>
              </a:ext>
            </a:extLst>
          </p:cNvPr>
          <p:cNvSpPr txBox="1"/>
          <p:nvPr/>
        </p:nvSpPr>
        <p:spPr>
          <a:xfrm>
            <a:off x="8191392" y="2679161"/>
            <a:ext cx="3721462" cy="646331"/>
          </a:xfrm>
          <a:prstGeom prst="rect">
            <a:avLst/>
          </a:prstGeom>
          <a:noFill/>
        </p:spPr>
        <p:txBody>
          <a:bodyPr wrap="square">
            <a:spAutoFit/>
          </a:bodyPr>
          <a:lstStyle/>
          <a:p>
            <a:r>
              <a:rPr lang="en-US" altLang="en-US" sz="1800" dirty="0">
                <a:latin typeface="Calibri" panose="020F0502020204030204" pitchFamily="34" charset="0"/>
                <a:cs typeface="Calibri" panose="020F0502020204030204" pitchFamily="34" charset="0"/>
              </a:rPr>
              <a:t>Make a recommendation based on user-item similarity score rankings</a:t>
            </a:r>
            <a:endParaRPr lang="en-US" dirty="0"/>
          </a:p>
        </p:txBody>
      </p:sp>
    </p:spTree>
    <p:extLst>
      <p:ext uri="{BB962C8B-B14F-4D97-AF65-F5344CB8AC3E}">
        <p14:creationId xmlns:p14="http://schemas.microsoft.com/office/powerpoint/2010/main" val="3071632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Item/User based collaborative filtering</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23</a:t>
            </a:fld>
            <a:endParaRPr lang="zh-CN" altLang="en-US" dirty="0">
              <a:latin typeface="Calibri" panose="020F0502020204030204" pitchFamily="34" charset="0"/>
              <a:cs typeface="Calibri" panose="020F0502020204030204" pitchFamily="34" charset="0"/>
            </a:endParaRPr>
          </a:p>
        </p:txBody>
      </p:sp>
      <p:sp>
        <p:nvSpPr>
          <p:cNvPr id="3" name="Rectangle 5">
            <a:extLst>
              <a:ext uri="{FF2B5EF4-FFF2-40B4-BE49-F238E27FC236}">
                <a16:creationId xmlns:a16="http://schemas.microsoft.com/office/drawing/2014/main" id="{14AD193D-C751-984B-CD01-588E34345676}"/>
              </a:ext>
            </a:extLst>
          </p:cNvPr>
          <p:cNvSpPr txBox="1">
            <a:spLocks noChangeArrowheads="1"/>
          </p:cNvSpPr>
          <p:nvPr/>
        </p:nvSpPr>
        <p:spPr>
          <a:xfrm>
            <a:off x="519460" y="1063497"/>
            <a:ext cx="8856034"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500"/>
              </a:spcBef>
            </a:pPr>
            <a:r>
              <a:rPr lang="en-US" altLang="en-US" sz="2400" dirty="0">
                <a:latin typeface="Calibri" panose="020F0502020204030204" pitchFamily="34" charset="0"/>
                <a:cs typeface="Calibri" panose="020F0502020204030204" pitchFamily="34" charset="0"/>
              </a:rPr>
              <a:t>Calculate user-user, item-item, user-item similarity scores</a:t>
            </a:r>
          </a:p>
        </p:txBody>
      </p:sp>
      <p:grpSp>
        <p:nvGrpSpPr>
          <p:cNvPr id="7" name="Group 6">
            <a:extLst>
              <a:ext uri="{FF2B5EF4-FFF2-40B4-BE49-F238E27FC236}">
                <a16:creationId xmlns:a16="http://schemas.microsoft.com/office/drawing/2014/main" id="{310209BF-67FA-D301-A759-FF63977E0516}"/>
              </a:ext>
            </a:extLst>
          </p:cNvPr>
          <p:cNvGrpSpPr/>
          <p:nvPr/>
        </p:nvGrpSpPr>
        <p:grpSpPr>
          <a:xfrm>
            <a:off x="248211" y="1656602"/>
            <a:ext cx="7581305" cy="4882310"/>
            <a:chOff x="-23037" y="1394058"/>
            <a:chExt cx="8655168" cy="5259179"/>
          </a:xfrm>
        </p:grpSpPr>
        <p:sp>
          <p:nvSpPr>
            <p:cNvPr id="13" name="內容版面配置區 6">
              <a:extLst>
                <a:ext uri="{FF2B5EF4-FFF2-40B4-BE49-F238E27FC236}">
                  <a16:creationId xmlns:a16="http://schemas.microsoft.com/office/drawing/2014/main" id="{C78FF3C5-D012-F6C9-AA5E-173B77EF83A5}"/>
                </a:ext>
              </a:extLst>
            </p:cNvPr>
            <p:cNvSpPr txBox="1">
              <a:spLocks/>
            </p:cNvSpPr>
            <p:nvPr/>
          </p:nvSpPr>
          <p:spPr bwMode="auto">
            <a:xfrm>
              <a:off x="-23037" y="1394058"/>
              <a:ext cx="8100392" cy="5203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806450" lvl="3" indent="-342900" eaLnBrk="1" hangingPunct="1">
                <a:lnSpc>
                  <a:spcPct val="200000"/>
                </a:lnSpc>
                <a:spcBef>
                  <a:spcPts val="0"/>
                </a:spcBef>
                <a:spcAft>
                  <a:spcPts val="1200"/>
                </a:spcAft>
                <a:buClr>
                  <a:schemeClr val="tx1"/>
                </a:buClr>
                <a:buSzPct val="80000"/>
                <a:buFont typeface="Wingdings" pitchFamily="2" charset="2"/>
                <a:buChar char="l"/>
                <a:defRPr/>
              </a:pPr>
              <a:r>
                <a:rPr lang="en-US" altLang="zh-HK" sz="1800" dirty="0">
                  <a:cs typeface="Calibri" panose="020F0502020204030204" pitchFamily="34" charset="0"/>
                </a:rPr>
                <a:t>Vector similarity (Cosine)</a:t>
              </a:r>
              <a:endParaRPr lang="en-US" altLang="zh-HK" sz="500" dirty="0">
                <a:cs typeface="Calibri" panose="020F0502020204030204" pitchFamily="34" charset="0"/>
              </a:endParaRPr>
            </a:p>
            <a:p>
              <a:pPr marL="806450" lvl="3" indent="-342900" eaLnBrk="1" hangingPunct="1">
                <a:lnSpc>
                  <a:spcPct val="200000"/>
                </a:lnSpc>
                <a:spcBef>
                  <a:spcPts val="0"/>
                </a:spcBef>
                <a:spcAft>
                  <a:spcPts val="1200"/>
                </a:spcAft>
                <a:buClr>
                  <a:schemeClr val="tx1"/>
                </a:buClr>
                <a:buSzPct val="80000"/>
                <a:buFont typeface="Wingdings" pitchFamily="2" charset="2"/>
                <a:buChar char="l"/>
                <a:defRPr/>
              </a:pPr>
              <a:r>
                <a:rPr lang="en-US" altLang="zh-HK" sz="1800" dirty="0">
                  <a:cs typeface="Calibri" panose="020F0502020204030204" pitchFamily="34" charset="0"/>
                </a:rPr>
                <a:t>Adjusted cosine vector</a:t>
              </a:r>
            </a:p>
            <a:p>
              <a:pPr marL="806450" lvl="3" indent="-342900" eaLnBrk="1" hangingPunct="1">
                <a:lnSpc>
                  <a:spcPct val="200000"/>
                </a:lnSpc>
                <a:spcBef>
                  <a:spcPts val="0"/>
                </a:spcBef>
                <a:spcAft>
                  <a:spcPts val="1200"/>
                </a:spcAft>
                <a:buClr>
                  <a:schemeClr val="tx1"/>
                </a:buClr>
                <a:buSzPct val="80000"/>
                <a:buFont typeface="Wingdings" pitchFamily="2" charset="2"/>
                <a:buChar char="l"/>
                <a:defRPr/>
              </a:pPr>
              <a:r>
                <a:rPr lang="en-US" altLang="zh-HK" sz="1800" dirty="0">
                  <a:cs typeface="Calibri" panose="020F0502020204030204" pitchFamily="34" charset="0"/>
                </a:rPr>
                <a:t>Pearson Correlation Coefficient (PCC)</a:t>
              </a:r>
            </a:p>
            <a:p>
              <a:pPr marL="806450" lvl="3" indent="-342900" eaLnBrk="1" hangingPunct="1">
                <a:lnSpc>
                  <a:spcPct val="200000"/>
                </a:lnSpc>
                <a:spcBef>
                  <a:spcPts val="0"/>
                </a:spcBef>
                <a:spcAft>
                  <a:spcPts val="1200"/>
                </a:spcAft>
                <a:buClr>
                  <a:schemeClr val="tx1"/>
                </a:buClr>
                <a:buSzPct val="80000"/>
                <a:buFont typeface="Wingdings" pitchFamily="2" charset="2"/>
                <a:buChar char="l"/>
                <a:defRPr/>
              </a:pPr>
              <a:r>
                <a:rPr lang="en-US" altLang="zh-HK" sz="1800" dirty="0">
                  <a:cs typeface="Calibri" panose="020F0502020204030204" pitchFamily="34" charset="0"/>
                </a:rPr>
                <a:t>Adjusted mutual information</a:t>
              </a:r>
            </a:p>
            <a:p>
              <a:pPr marL="806450" lvl="3" indent="-342900" eaLnBrk="1" hangingPunct="1">
                <a:lnSpc>
                  <a:spcPct val="200000"/>
                </a:lnSpc>
                <a:spcBef>
                  <a:spcPts val="0"/>
                </a:spcBef>
                <a:spcAft>
                  <a:spcPts val="1200"/>
                </a:spcAft>
                <a:buClr>
                  <a:schemeClr val="tx1"/>
                </a:buClr>
                <a:buSzPct val="80000"/>
                <a:buFont typeface="Wingdings" pitchFamily="2" charset="2"/>
                <a:buChar char="l"/>
                <a:defRPr/>
              </a:pPr>
              <a:r>
                <a:rPr lang="en-US" altLang="zh-HK" sz="1800" dirty="0">
                  <a:cs typeface="Calibri" panose="020F0502020204030204" pitchFamily="34" charset="0"/>
                </a:rPr>
                <a:t>Jaccard</a:t>
              </a:r>
            </a:p>
            <a:p>
              <a:pPr marL="806450" lvl="3" indent="-342900" eaLnBrk="1" hangingPunct="1">
                <a:lnSpc>
                  <a:spcPct val="200000"/>
                </a:lnSpc>
                <a:spcBef>
                  <a:spcPts val="0"/>
                </a:spcBef>
                <a:spcAft>
                  <a:spcPts val="1200"/>
                </a:spcAft>
                <a:buClr>
                  <a:schemeClr val="tx1"/>
                </a:buClr>
                <a:buSzPct val="80000"/>
                <a:buFont typeface="Wingdings" pitchFamily="2" charset="2"/>
                <a:buChar char="l"/>
                <a:defRPr/>
              </a:pPr>
              <a:r>
                <a:rPr lang="en-US" altLang="zh-HK" sz="1800" dirty="0">
                  <a:cs typeface="Calibri" panose="020F0502020204030204" pitchFamily="34" charset="0"/>
                </a:rPr>
                <a:t>Euclidean distance</a:t>
              </a:r>
            </a:p>
            <a:p>
              <a:pPr marL="806450" lvl="3" indent="-342900" eaLnBrk="1" hangingPunct="1">
                <a:lnSpc>
                  <a:spcPct val="200000"/>
                </a:lnSpc>
                <a:spcBef>
                  <a:spcPts val="0"/>
                </a:spcBef>
                <a:spcAft>
                  <a:spcPts val="1200"/>
                </a:spcAft>
                <a:buClr>
                  <a:schemeClr val="tx1"/>
                </a:buClr>
                <a:buSzPct val="80000"/>
                <a:buFont typeface="Wingdings" pitchFamily="2" charset="2"/>
                <a:buChar char="l"/>
                <a:defRPr/>
              </a:pPr>
              <a:r>
                <a:rPr lang="en-US" altLang="zh-HK" sz="1800" dirty="0">
                  <a:cs typeface="Calibri" panose="020F0502020204030204" pitchFamily="34" charset="0"/>
                </a:rPr>
                <a:t>Manhattan distance</a:t>
              </a:r>
            </a:p>
          </p:txBody>
        </p:sp>
        <p:pic>
          <p:nvPicPr>
            <p:cNvPr id="14" name="图片 4">
              <a:extLst>
                <a:ext uri="{FF2B5EF4-FFF2-40B4-BE49-F238E27FC236}">
                  <a16:creationId xmlns:a16="http://schemas.microsoft.com/office/drawing/2014/main" id="{DEBF7927-DD5C-96CF-2F9F-F25B29190E6B}"/>
                </a:ext>
              </a:extLst>
            </p:cNvPr>
            <p:cNvPicPr>
              <a:picLocks noChangeAspect="1"/>
            </p:cNvPicPr>
            <p:nvPr/>
          </p:nvPicPr>
          <p:blipFill>
            <a:blip r:embed="rId3"/>
            <a:stretch>
              <a:fillRect/>
            </a:stretch>
          </p:blipFill>
          <p:spPr>
            <a:xfrm>
              <a:off x="4027159" y="1577384"/>
              <a:ext cx="2330966" cy="678922"/>
            </a:xfrm>
            <a:prstGeom prst="rect">
              <a:avLst/>
            </a:prstGeom>
          </p:spPr>
        </p:pic>
        <p:pic>
          <p:nvPicPr>
            <p:cNvPr id="15" name="图片 5">
              <a:extLst>
                <a:ext uri="{FF2B5EF4-FFF2-40B4-BE49-F238E27FC236}">
                  <a16:creationId xmlns:a16="http://schemas.microsoft.com/office/drawing/2014/main" id="{F57D8CC4-74ED-ADA9-ED6D-FD7AF35D95F7}"/>
                </a:ext>
              </a:extLst>
            </p:cNvPr>
            <p:cNvPicPr>
              <a:picLocks noChangeAspect="1"/>
            </p:cNvPicPr>
            <p:nvPr/>
          </p:nvPicPr>
          <p:blipFill>
            <a:blip r:embed="rId4"/>
            <a:stretch>
              <a:fillRect/>
            </a:stretch>
          </p:blipFill>
          <p:spPr>
            <a:xfrm>
              <a:off x="3985385" y="2312714"/>
              <a:ext cx="3189665" cy="590258"/>
            </a:xfrm>
            <a:prstGeom prst="rect">
              <a:avLst/>
            </a:prstGeom>
          </p:spPr>
        </p:pic>
        <p:pic>
          <p:nvPicPr>
            <p:cNvPr id="22" name="图片 8">
              <a:extLst>
                <a:ext uri="{FF2B5EF4-FFF2-40B4-BE49-F238E27FC236}">
                  <a16:creationId xmlns:a16="http://schemas.microsoft.com/office/drawing/2014/main" id="{750A4A98-D518-C303-C80C-1917DC36ECF5}"/>
                </a:ext>
              </a:extLst>
            </p:cNvPr>
            <p:cNvPicPr>
              <a:picLocks noChangeAspect="1"/>
            </p:cNvPicPr>
            <p:nvPr/>
          </p:nvPicPr>
          <p:blipFill>
            <a:blip r:embed="rId5"/>
            <a:stretch>
              <a:fillRect/>
            </a:stretch>
          </p:blipFill>
          <p:spPr>
            <a:xfrm>
              <a:off x="5408413" y="3173938"/>
              <a:ext cx="3223718" cy="658365"/>
            </a:xfrm>
            <a:prstGeom prst="rect">
              <a:avLst/>
            </a:prstGeom>
          </p:spPr>
        </p:pic>
        <p:pic>
          <p:nvPicPr>
            <p:cNvPr id="23" name="图片 14">
              <a:extLst>
                <a:ext uri="{FF2B5EF4-FFF2-40B4-BE49-F238E27FC236}">
                  <a16:creationId xmlns:a16="http://schemas.microsoft.com/office/drawing/2014/main" id="{5204E2D6-7D4E-3309-2E94-97608B2A121F}"/>
                </a:ext>
              </a:extLst>
            </p:cNvPr>
            <p:cNvPicPr>
              <a:picLocks noChangeAspect="1"/>
            </p:cNvPicPr>
            <p:nvPr/>
          </p:nvPicPr>
          <p:blipFill>
            <a:blip r:embed="rId6"/>
            <a:stretch>
              <a:fillRect/>
            </a:stretch>
          </p:blipFill>
          <p:spPr>
            <a:xfrm>
              <a:off x="4374893" y="3945120"/>
              <a:ext cx="2951291" cy="567556"/>
            </a:xfrm>
            <a:prstGeom prst="rect">
              <a:avLst/>
            </a:prstGeom>
          </p:spPr>
        </p:pic>
        <p:pic>
          <p:nvPicPr>
            <p:cNvPr id="24" name="图片 15">
              <a:extLst>
                <a:ext uri="{FF2B5EF4-FFF2-40B4-BE49-F238E27FC236}">
                  <a16:creationId xmlns:a16="http://schemas.microsoft.com/office/drawing/2014/main" id="{170C050D-10A1-57B4-D23F-A6BB84433EB7}"/>
                </a:ext>
              </a:extLst>
            </p:cNvPr>
            <p:cNvPicPr>
              <a:picLocks noChangeAspect="1"/>
            </p:cNvPicPr>
            <p:nvPr/>
          </p:nvPicPr>
          <p:blipFill>
            <a:blip r:embed="rId7"/>
            <a:stretch>
              <a:fillRect/>
            </a:stretch>
          </p:blipFill>
          <p:spPr>
            <a:xfrm>
              <a:off x="4374893" y="4616303"/>
              <a:ext cx="1396188" cy="590258"/>
            </a:xfrm>
            <a:prstGeom prst="rect">
              <a:avLst/>
            </a:prstGeom>
          </p:spPr>
        </p:pic>
        <p:pic>
          <p:nvPicPr>
            <p:cNvPr id="25" name="图片 21">
              <a:extLst>
                <a:ext uri="{FF2B5EF4-FFF2-40B4-BE49-F238E27FC236}">
                  <a16:creationId xmlns:a16="http://schemas.microsoft.com/office/drawing/2014/main" id="{DA3E4F13-72FC-3A79-8108-A50DEEA4F72A}"/>
                </a:ext>
              </a:extLst>
            </p:cNvPr>
            <p:cNvPicPr>
              <a:picLocks noChangeAspect="1"/>
            </p:cNvPicPr>
            <p:nvPr/>
          </p:nvPicPr>
          <p:blipFill>
            <a:blip r:embed="rId8"/>
            <a:stretch>
              <a:fillRect/>
            </a:stretch>
          </p:blipFill>
          <p:spPr>
            <a:xfrm>
              <a:off x="4468532" y="5369614"/>
              <a:ext cx="1691317" cy="624312"/>
            </a:xfrm>
            <a:prstGeom prst="rect">
              <a:avLst/>
            </a:prstGeom>
          </p:spPr>
        </p:pic>
        <p:pic>
          <p:nvPicPr>
            <p:cNvPr id="26" name="图片 24">
              <a:extLst>
                <a:ext uri="{FF2B5EF4-FFF2-40B4-BE49-F238E27FC236}">
                  <a16:creationId xmlns:a16="http://schemas.microsoft.com/office/drawing/2014/main" id="{63F7B1C9-7670-912A-6144-E5CC88F1005B}"/>
                </a:ext>
              </a:extLst>
            </p:cNvPr>
            <p:cNvPicPr>
              <a:picLocks noChangeAspect="1"/>
            </p:cNvPicPr>
            <p:nvPr/>
          </p:nvPicPr>
          <p:blipFill>
            <a:blip r:embed="rId9"/>
            <a:stretch>
              <a:fillRect/>
            </a:stretch>
          </p:blipFill>
          <p:spPr>
            <a:xfrm>
              <a:off x="4468532" y="6210543"/>
              <a:ext cx="1679966" cy="442694"/>
            </a:xfrm>
            <a:prstGeom prst="rect">
              <a:avLst/>
            </a:prstGeom>
          </p:spPr>
        </p:pic>
      </p:grpSp>
    </p:spTree>
    <p:extLst>
      <p:ext uri="{BB962C8B-B14F-4D97-AF65-F5344CB8AC3E}">
        <p14:creationId xmlns:p14="http://schemas.microsoft.com/office/powerpoint/2010/main" val="3333330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User-based collaborative filtering (1) </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24</a:t>
            </a:fld>
            <a:endParaRPr lang="zh-CN" altLang="en-US" dirty="0">
              <a:latin typeface="Calibri" panose="020F0502020204030204" pitchFamily="34" charset="0"/>
              <a:cs typeface="Calibri" panose="020F0502020204030204" pitchFamily="34" charset="0"/>
            </a:endParaRPr>
          </a:p>
        </p:txBody>
      </p:sp>
      <p:sp>
        <p:nvSpPr>
          <p:cNvPr id="3" name="Rectangle 5">
            <a:extLst>
              <a:ext uri="{FF2B5EF4-FFF2-40B4-BE49-F238E27FC236}">
                <a16:creationId xmlns:a16="http://schemas.microsoft.com/office/drawing/2014/main" id="{14AD193D-C751-984B-CD01-588E34345676}"/>
              </a:ext>
            </a:extLst>
          </p:cNvPr>
          <p:cNvSpPr txBox="1">
            <a:spLocks noChangeArrowheads="1"/>
          </p:cNvSpPr>
          <p:nvPr/>
        </p:nvSpPr>
        <p:spPr>
          <a:xfrm>
            <a:off x="641363" y="1143507"/>
            <a:ext cx="7953154"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lvl="3">
              <a:lnSpc>
                <a:spcPct val="150000"/>
              </a:lnSpc>
            </a:pPr>
            <a:r>
              <a:rPr lang="en-US" altLang="en-US" sz="2400" dirty="0">
                <a:latin typeface="Calibri" panose="020F0502020204030204" pitchFamily="34" charset="0"/>
                <a:cs typeface="Calibri" panose="020F0502020204030204" pitchFamily="34" charset="0"/>
              </a:rPr>
              <a:t>Use user-item rating matrix </a:t>
            </a:r>
          </a:p>
          <a:p>
            <a:pPr marL="228600" lvl="3">
              <a:lnSpc>
                <a:spcPct val="150000"/>
              </a:lnSpc>
            </a:pPr>
            <a:r>
              <a:rPr lang="en-US" altLang="en-US" sz="2400" dirty="0">
                <a:latin typeface="Calibri" panose="020F0502020204030204" pitchFamily="34" charset="0"/>
                <a:cs typeface="Calibri" panose="020F0502020204030204" pitchFamily="34" charset="0"/>
              </a:rPr>
              <a:t>Make user-to-user correlations </a:t>
            </a:r>
          </a:p>
          <a:p>
            <a:pPr marL="228600" lvl="3">
              <a:lnSpc>
                <a:spcPct val="150000"/>
              </a:lnSpc>
            </a:pPr>
            <a:r>
              <a:rPr lang="en-US" altLang="en-US" sz="2400" dirty="0">
                <a:latin typeface="Calibri" panose="020F0502020204030204" pitchFamily="34" charset="0"/>
                <a:cs typeface="Calibri" panose="020F0502020204030204" pitchFamily="34" charset="0"/>
              </a:rPr>
              <a:t>Find highly correlated users </a:t>
            </a:r>
          </a:p>
          <a:p>
            <a:pPr marL="228600" lvl="3">
              <a:lnSpc>
                <a:spcPct val="150000"/>
              </a:lnSpc>
            </a:pPr>
            <a:r>
              <a:rPr lang="en-US" altLang="en-US" sz="2400" dirty="0">
                <a:latin typeface="Calibri" panose="020F0502020204030204" pitchFamily="34" charset="0"/>
                <a:cs typeface="Calibri" panose="020F0502020204030204" pitchFamily="34" charset="0"/>
              </a:rPr>
              <a:t>Recommend items preferred by those users </a:t>
            </a:r>
          </a:p>
        </p:txBody>
      </p:sp>
      <p:grpSp>
        <p:nvGrpSpPr>
          <p:cNvPr id="4" name="Group 3">
            <a:extLst>
              <a:ext uri="{FF2B5EF4-FFF2-40B4-BE49-F238E27FC236}">
                <a16:creationId xmlns:a16="http://schemas.microsoft.com/office/drawing/2014/main" id="{C9B3B657-17AB-2CB1-4DC7-4AC796C73234}"/>
              </a:ext>
            </a:extLst>
          </p:cNvPr>
          <p:cNvGrpSpPr/>
          <p:nvPr/>
        </p:nvGrpSpPr>
        <p:grpSpPr>
          <a:xfrm>
            <a:off x="2207569" y="3642721"/>
            <a:ext cx="7961107" cy="2893850"/>
            <a:chOff x="2207569" y="3559486"/>
            <a:chExt cx="7961107" cy="2893850"/>
          </a:xfrm>
        </p:grpSpPr>
        <p:pic>
          <p:nvPicPr>
            <p:cNvPr id="6" name="图片 1">
              <a:extLst>
                <a:ext uri="{FF2B5EF4-FFF2-40B4-BE49-F238E27FC236}">
                  <a16:creationId xmlns:a16="http://schemas.microsoft.com/office/drawing/2014/main" id="{75D20A51-2786-F9D1-F845-A8B504D923D7}"/>
                </a:ext>
              </a:extLst>
            </p:cNvPr>
            <p:cNvPicPr>
              <a:picLocks noChangeAspect="1"/>
            </p:cNvPicPr>
            <p:nvPr/>
          </p:nvPicPr>
          <p:blipFill>
            <a:blip r:embed="rId3"/>
            <a:stretch>
              <a:fillRect/>
            </a:stretch>
          </p:blipFill>
          <p:spPr>
            <a:xfrm>
              <a:off x="3320363" y="3886930"/>
              <a:ext cx="524825" cy="626107"/>
            </a:xfrm>
            <a:prstGeom prst="rect">
              <a:avLst/>
            </a:prstGeom>
          </p:spPr>
        </p:pic>
        <p:pic>
          <p:nvPicPr>
            <p:cNvPr id="7" name="图片 2">
              <a:extLst>
                <a:ext uri="{FF2B5EF4-FFF2-40B4-BE49-F238E27FC236}">
                  <a16:creationId xmlns:a16="http://schemas.microsoft.com/office/drawing/2014/main" id="{1984C86F-D338-1B50-7EE9-ECD029A92A16}"/>
                </a:ext>
              </a:extLst>
            </p:cNvPr>
            <p:cNvPicPr>
              <a:picLocks noChangeAspect="1"/>
            </p:cNvPicPr>
            <p:nvPr/>
          </p:nvPicPr>
          <p:blipFill>
            <a:blip r:embed="rId4"/>
            <a:stretch>
              <a:fillRect/>
            </a:stretch>
          </p:blipFill>
          <p:spPr>
            <a:xfrm>
              <a:off x="3320362" y="4706817"/>
              <a:ext cx="515618" cy="626107"/>
            </a:xfrm>
            <a:prstGeom prst="rect">
              <a:avLst/>
            </a:prstGeom>
          </p:spPr>
        </p:pic>
        <p:pic>
          <p:nvPicPr>
            <p:cNvPr id="8" name="图片 3">
              <a:extLst>
                <a:ext uri="{FF2B5EF4-FFF2-40B4-BE49-F238E27FC236}">
                  <a16:creationId xmlns:a16="http://schemas.microsoft.com/office/drawing/2014/main" id="{562F22D3-32FC-81CC-1221-BAB1DF64ABFD}"/>
                </a:ext>
              </a:extLst>
            </p:cNvPr>
            <p:cNvPicPr>
              <a:picLocks noChangeAspect="1"/>
            </p:cNvPicPr>
            <p:nvPr/>
          </p:nvPicPr>
          <p:blipFill>
            <a:blip r:embed="rId5"/>
            <a:stretch>
              <a:fillRect/>
            </a:stretch>
          </p:blipFill>
          <p:spPr>
            <a:xfrm>
              <a:off x="3320362" y="5526703"/>
              <a:ext cx="515618" cy="626108"/>
            </a:xfrm>
            <a:prstGeom prst="rect">
              <a:avLst/>
            </a:prstGeom>
          </p:spPr>
        </p:pic>
        <p:sp>
          <p:nvSpPr>
            <p:cNvPr id="9" name="文本框 6">
              <a:extLst>
                <a:ext uri="{FF2B5EF4-FFF2-40B4-BE49-F238E27FC236}">
                  <a16:creationId xmlns:a16="http://schemas.microsoft.com/office/drawing/2014/main" id="{397BEAF7-D764-9CD8-3805-7CC10509C084}"/>
                </a:ext>
              </a:extLst>
            </p:cNvPr>
            <p:cNvSpPr txBox="1"/>
            <p:nvPr/>
          </p:nvSpPr>
          <p:spPr>
            <a:xfrm>
              <a:off x="2207569" y="4060343"/>
              <a:ext cx="840295" cy="369332"/>
            </a:xfrm>
            <a:prstGeom prst="rect">
              <a:avLst/>
            </a:prstGeom>
            <a:noFill/>
          </p:spPr>
          <p:txBody>
            <a:bodyPr wrap="none" rtlCol="0">
              <a:spAutoFit/>
            </a:bodyPr>
            <a:lstStyle/>
            <a:p>
              <a:r>
                <a:rPr kumimoji="1" lang="en-US" altLang="zh-CN" dirty="0"/>
                <a:t>User A</a:t>
              </a:r>
              <a:endParaRPr kumimoji="1" lang="zh-CN" altLang="en-US" dirty="0"/>
            </a:p>
          </p:txBody>
        </p:sp>
        <p:sp>
          <p:nvSpPr>
            <p:cNvPr id="10" name="椭圆 7">
              <a:extLst>
                <a:ext uri="{FF2B5EF4-FFF2-40B4-BE49-F238E27FC236}">
                  <a16:creationId xmlns:a16="http://schemas.microsoft.com/office/drawing/2014/main" id="{2CFB4568-DD57-0F7F-89F1-D3D382A1CDE6}"/>
                </a:ext>
              </a:extLst>
            </p:cNvPr>
            <p:cNvSpPr/>
            <p:nvPr/>
          </p:nvSpPr>
          <p:spPr>
            <a:xfrm>
              <a:off x="5272131" y="3559486"/>
              <a:ext cx="515618" cy="51561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endParaRPr kumimoji="1" lang="zh-CN" altLang="en-US"/>
            </a:p>
          </p:txBody>
        </p:sp>
        <p:sp>
          <p:nvSpPr>
            <p:cNvPr id="11" name="椭圆 11">
              <a:extLst>
                <a:ext uri="{FF2B5EF4-FFF2-40B4-BE49-F238E27FC236}">
                  <a16:creationId xmlns:a16="http://schemas.microsoft.com/office/drawing/2014/main" id="{73BB44ED-E8D9-01BB-F834-E9D8238A55BF}"/>
                </a:ext>
              </a:extLst>
            </p:cNvPr>
            <p:cNvSpPr/>
            <p:nvPr/>
          </p:nvSpPr>
          <p:spPr>
            <a:xfrm>
              <a:off x="5272131" y="4352230"/>
              <a:ext cx="515618" cy="51561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endParaRPr kumimoji="1" lang="zh-CN" altLang="en-US"/>
            </a:p>
          </p:txBody>
        </p:sp>
        <p:sp>
          <p:nvSpPr>
            <p:cNvPr id="12" name="椭圆 12">
              <a:extLst>
                <a:ext uri="{FF2B5EF4-FFF2-40B4-BE49-F238E27FC236}">
                  <a16:creationId xmlns:a16="http://schemas.microsoft.com/office/drawing/2014/main" id="{DD0F30A1-DFEE-522B-819B-B2062A3FA9D4}"/>
                </a:ext>
              </a:extLst>
            </p:cNvPr>
            <p:cNvSpPr/>
            <p:nvPr/>
          </p:nvSpPr>
          <p:spPr>
            <a:xfrm>
              <a:off x="5272131" y="5144974"/>
              <a:ext cx="515618" cy="51561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endParaRPr kumimoji="1" lang="zh-CN" altLang="en-US"/>
            </a:p>
          </p:txBody>
        </p:sp>
        <p:sp>
          <p:nvSpPr>
            <p:cNvPr id="13" name="椭圆 13">
              <a:extLst>
                <a:ext uri="{FF2B5EF4-FFF2-40B4-BE49-F238E27FC236}">
                  <a16:creationId xmlns:a16="http://schemas.microsoft.com/office/drawing/2014/main" id="{E68283B5-0765-7B27-AC9C-25C7B6239FA2}"/>
                </a:ext>
              </a:extLst>
            </p:cNvPr>
            <p:cNvSpPr/>
            <p:nvPr/>
          </p:nvSpPr>
          <p:spPr>
            <a:xfrm>
              <a:off x="5303912" y="5937718"/>
              <a:ext cx="515618" cy="51561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endParaRPr kumimoji="1" lang="zh-CN" altLang="en-US"/>
            </a:p>
          </p:txBody>
        </p:sp>
        <p:sp>
          <p:nvSpPr>
            <p:cNvPr id="14" name="文本框 9">
              <a:extLst>
                <a:ext uri="{FF2B5EF4-FFF2-40B4-BE49-F238E27FC236}">
                  <a16:creationId xmlns:a16="http://schemas.microsoft.com/office/drawing/2014/main" id="{863C17C0-C29F-C4F9-79E3-E3CBBF2D308D}"/>
                </a:ext>
              </a:extLst>
            </p:cNvPr>
            <p:cNvSpPr txBox="1"/>
            <p:nvPr/>
          </p:nvSpPr>
          <p:spPr>
            <a:xfrm>
              <a:off x="6018280" y="3636859"/>
              <a:ext cx="806631" cy="369332"/>
            </a:xfrm>
            <a:prstGeom prst="rect">
              <a:avLst/>
            </a:prstGeom>
            <a:noFill/>
          </p:spPr>
          <p:txBody>
            <a:bodyPr wrap="none" rtlCol="0">
              <a:spAutoFit/>
            </a:bodyPr>
            <a:lstStyle/>
            <a:p>
              <a:r>
                <a:rPr kumimoji="1" lang="en-US" altLang="zh-CN" dirty="0"/>
                <a:t>Item a</a:t>
              </a:r>
              <a:endParaRPr kumimoji="1" lang="zh-CN" altLang="en-US" dirty="0"/>
            </a:p>
          </p:txBody>
        </p:sp>
        <p:sp>
          <p:nvSpPr>
            <p:cNvPr id="15" name="文本框 16">
              <a:extLst>
                <a:ext uri="{FF2B5EF4-FFF2-40B4-BE49-F238E27FC236}">
                  <a16:creationId xmlns:a16="http://schemas.microsoft.com/office/drawing/2014/main" id="{48F39394-E850-58BF-4189-F8BE2289C2E6}"/>
                </a:ext>
              </a:extLst>
            </p:cNvPr>
            <p:cNvSpPr txBox="1"/>
            <p:nvPr/>
          </p:nvSpPr>
          <p:spPr>
            <a:xfrm>
              <a:off x="6018280" y="4433046"/>
              <a:ext cx="824265" cy="369332"/>
            </a:xfrm>
            <a:prstGeom prst="rect">
              <a:avLst/>
            </a:prstGeom>
            <a:noFill/>
          </p:spPr>
          <p:txBody>
            <a:bodyPr wrap="none" rtlCol="0">
              <a:spAutoFit/>
            </a:bodyPr>
            <a:lstStyle/>
            <a:p>
              <a:r>
                <a:rPr kumimoji="1" lang="en-US" altLang="zh-CN" dirty="0"/>
                <a:t>Item b</a:t>
              </a:r>
              <a:endParaRPr kumimoji="1" lang="zh-CN" altLang="en-US" dirty="0"/>
            </a:p>
          </p:txBody>
        </p:sp>
        <p:sp>
          <p:nvSpPr>
            <p:cNvPr id="16" name="文本框 17">
              <a:extLst>
                <a:ext uri="{FF2B5EF4-FFF2-40B4-BE49-F238E27FC236}">
                  <a16:creationId xmlns:a16="http://schemas.microsoft.com/office/drawing/2014/main" id="{A3782453-88FC-C6F6-538E-06A38DBB77BE}"/>
                </a:ext>
              </a:extLst>
            </p:cNvPr>
            <p:cNvSpPr txBox="1"/>
            <p:nvPr/>
          </p:nvSpPr>
          <p:spPr>
            <a:xfrm>
              <a:off x="6018280" y="5229233"/>
              <a:ext cx="795411" cy="369332"/>
            </a:xfrm>
            <a:prstGeom prst="rect">
              <a:avLst/>
            </a:prstGeom>
            <a:noFill/>
          </p:spPr>
          <p:txBody>
            <a:bodyPr wrap="none" rtlCol="0">
              <a:spAutoFit/>
            </a:bodyPr>
            <a:lstStyle/>
            <a:p>
              <a:r>
                <a:rPr kumimoji="1" lang="en-US" altLang="zh-CN" dirty="0"/>
                <a:t>Item c</a:t>
              </a:r>
              <a:endParaRPr kumimoji="1" lang="zh-CN" altLang="en-US" dirty="0"/>
            </a:p>
          </p:txBody>
        </p:sp>
        <p:sp>
          <p:nvSpPr>
            <p:cNvPr id="17" name="文本框 18">
              <a:extLst>
                <a:ext uri="{FF2B5EF4-FFF2-40B4-BE49-F238E27FC236}">
                  <a16:creationId xmlns:a16="http://schemas.microsoft.com/office/drawing/2014/main" id="{75F1A476-6415-36C9-CF12-879F65B27778}"/>
                </a:ext>
              </a:extLst>
            </p:cNvPr>
            <p:cNvSpPr txBox="1"/>
            <p:nvPr/>
          </p:nvSpPr>
          <p:spPr>
            <a:xfrm>
              <a:off x="6018280" y="6025420"/>
              <a:ext cx="824265" cy="369332"/>
            </a:xfrm>
            <a:prstGeom prst="rect">
              <a:avLst/>
            </a:prstGeom>
            <a:noFill/>
          </p:spPr>
          <p:txBody>
            <a:bodyPr wrap="none" rtlCol="0">
              <a:spAutoFit/>
            </a:bodyPr>
            <a:lstStyle/>
            <a:p>
              <a:r>
                <a:rPr kumimoji="1" lang="en-US" altLang="zh-CN" dirty="0"/>
                <a:t>Item d</a:t>
              </a:r>
              <a:endParaRPr kumimoji="1" lang="zh-CN" altLang="en-US" dirty="0"/>
            </a:p>
          </p:txBody>
        </p:sp>
        <p:sp>
          <p:nvSpPr>
            <p:cNvPr id="18" name="文本框 19">
              <a:extLst>
                <a:ext uri="{FF2B5EF4-FFF2-40B4-BE49-F238E27FC236}">
                  <a16:creationId xmlns:a16="http://schemas.microsoft.com/office/drawing/2014/main" id="{F9ABF254-59E1-1400-D661-0EBBB8E99360}"/>
                </a:ext>
              </a:extLst>
            </p:cNvPr>
            <p:cNvSpPr txBox="1"/>
            <p:nvPr/>
          </p:nvSpPr>
          <p:spPr>
            <a:xfrm>
              <a:off x="2207569" y="4857717"/>
              <a:ext cx="821059" cy="369332"/>
            </a:xfrm>
            <a:prstGeom prst="rect">
              <a:avLst/>
            </a:prstGeom>
            <a:noFill/>
          </p:spPr>
          <p:txBody>
            <a:bodyPr wrap="none" rtlCol="0">
              <a:spAutoFit/>
            </a:bodyPr>
            <a:lstStyle/>
            <a:p>
              <a:r>
                <a:rPr kumimoji="1" lang="en-US" altLang="zh-CN" dirty="0"/>
                <a:t>User B</a:t>
              </a:r>
              <a:endParaRPr kumimoji="1" lang="zh-CN" altLang="en-US" dirty="0"/>
            </a:p>
          </p:txBody>
        </p:sp>
        <p:sp>
          <p:nvSpPr>
            <p:cNvPr id="19" name="文本框 20">
              <a:extLst>
                <a:ext uri="{FF2B5EF4-FFF2-40B4-BE49-F238E27FC236}">
                  <a16:creationId xmlns:a16="http://schemas.microsoft.com/office/drawing/2014/main" id="{C9133B9B-7CA0-98E3-E0D4-D7932A95F5CC}"/>
                </a:ext>
              </a:extLst>
            </p:cNvPr>
            <p:cNvSpPr txBox="1"/>
            <p:nvPr/>
          </p:nvSpPr>
          <p:spPr>
            <a:xfrm>
              <a:off x="2207569" y="5655091"/>
              <a:ext cx="835485" cy="369332"/>
            </a:xfrm>
            <a:prstGeom prst="rect">
              <a:avLst/>
            </a:prstGeom>
            <a:noFill/>
          </p:spPr>
          <p:txBody>
            <a:bodyPr wrap="none" rtlCol="0">
              <a:spAutoFit/>
            </a:bodyPr>
            <a:lstStyle/>
            <a:p>
              <a:r>
                <a:rPr kumimoji="1" lang="en-US" altLang="zh-CN" dirty="0"/>
                <a:t>User C</a:t>
              </a:r>
              <a:endParaRPr kumimoji="1" lang="zh-CN" altLang="en-US" dirty="0"/>
            </a:p>
          </p:txBody>
        </p:sp>
        <p:sp>
          <p:nvSpPr>
            <p:cNvPr id="20" name="椭圆 22">
              <a:extLst>
                <a:ext uri="{FF2B5EF4-FFF2-40B4-BE49-F238E27FC236}">
                  <a16:creationId xmlns:a16="http://schemas.microsoft.com/office/drawing/2014/main" id="{B12F101B-20F8-5609-792B-6C2A0F916C54}"/>
                </a:ext>
              </a:extLst>
            </p:cNvPr>
            <p:cNvSpPr/>
            <p:nvPr/>
          </p:nvSpPr>
          <p:spPr>
            <a:xfrm>
              <a:off x="8594517" y="3667477"/>
              <a:ext cx="426853" cy="42685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r>
                <a:rPr kumimoji="1" lang="en-US" altLang="zh-CN" dirty="0"/>
                <a:t>a</a:t>
              </a:r>
              <a:endParaRPr kumimoji="1" lang="zh-CN" altLang="en-US" dirty="0"/>
            </a:p>
          </p:txBody>
        </p:sp>
        <p:sp>
          <p:nvSpPr>
            <p:cNvPr id="21" name="矩形 10">
              <a:extLst>
                <a:ext uri="{FF2B5EF4-FFF2-40B4-BE49-F238E27FC236}">
                  <a16:creationId xmlns:a16="http://schemas.microsoft.com/office/drawing/2014/main" id="{B8DE582E-AB5E-7F7C-BD8B-41F3D4977852}"/>
                </a:ext>
              </a:extLst>
            </p:cNvPr>
            <p:cNvSpPr/>
            <p:nvPr/>
          </p:nvSpPr>
          <p:spPr>
            <a:xfrm>
              <a:off x="7789330" y="3667476"/>
              <a:ext cx="386530" cy="38653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dirty="0"/>
                <a:t>A</a:t>
              </a:r>
              <a:endParaRPr kumimoji="1" lang="zh-CN" altLang="en-US" dirty="0"/>
            </a:p>
          </p:txBody>
        </p:sp>
        <p:sp>
          <p:nvSpPr>
            <p:cNvPr id="22" name="椭圆 25">
              <a:extLst>
                <a:ext uri="{FF2B5EF4-FFF2-40B4-BE49-F238E27FC236}">
                  <a16:creationId xmlns:a16="http://schemas.microsoft.com/office/drawing/2014/main" id="{1A8204FB-8035-DB41-2A1A-DB61B76B99D9}"/>
                </a:ext>
              </a:extLst>
            </p:cNvPr>
            <p:cNvSpPr/>
            <p:nvPr/>
          </p:nvSpPr>
          <p:spPr>
            <a:xfrm>
              <a:off x="9168170" y="3667477"/>
              <a:ext cx="426853" cy="42685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r>
                <a:rPr kumimoji="1" lang="en-US" altLang="zh-CN" dirty="0"/>
                <a:t>b</a:t>
              </a:r>
              <a:endParaRPr kumimoji="1" lang="zh-CN" altLang="en-US" dirty="0"/>
            </a:p>
          </p:txBody>
        </p:sp>
        <p:sp>
          <p:nvSpPr>
            <p:cNvPr id="23" name="椭圆 26">
              <a:extLst>
                <a:ext uri="{FF2B5EF4-FFF2-40B4-BE49-F238E27FC236}">
                  <a16:creationId xmlns:a16="http://schemas.microsoft.com/office/drawing/2014/main" id="{BC5E1A29-85AA-2B26-901D-147334CC4F02}"/>
                </a:ext>
              </a:extLst>
            </p:cNvPr>
            <p:cNvSpPr/>
            <p:nvPr/>
          </p:nvSpPr>
          <p:spPr>
            <a:xfrm>
              <a:off x="9741823" y="3667477"/>
              <a:ext cx="426853" cy="42685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r>
                <a:rPr kumimoji="1" lang="en-US" altLang="zh-CN" dirty="0"/>
                <a:t>d</a:t>
              </a:r>
              <a:endParaRPr kumimoji="1" lang="zh-CN" altLang="en-US" dirty="0"/>
            </a:p>
          </p:txBody>
        </p:sp>
        <p:sp>
          <p:nvSpPr>
            <p:cNvPr id="24" name="椭圆 35">
              <a:extLst>
                <a:ext uri="{FF2B5EF4-FFF2-40B4-BE49-F238E27FC236}">
                  <a16:creationId xmlns:a16="http://schemas.microsoft.com/office/drawing/2014/main" id="{7963CBE6-3FB5-EED0-2532-53EC95D8A50B}"/>
                </a:ext>
              </a:extLst>
            </p:cNvPr>
            <p:cNvSpPr/>
            <p:nvPr/>
          </p:nvSpPr>
          <p:spPr>
            <a:xfrm>
              <a:off x="8594517" y="4730340"/>
              <a:ext cx="426853" cy="42685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r>
                <a:rPr kumimoji="1" lang="en-US" altLang="zh-CN" dirty="0"/>
                <a:t>c</a:t>
              </a:r>
              <a:endParaRPr kumimoji="1" lang="zh-CN" altLang="en-US" dirty="0"/>
            </a:p>
          </p:txBody>
        </p:sp>
        <p:sp>
          <p:nvSpPr>
            <p:cNvPr id="25" name="矩形 36">
              <a:extLst>
                <a:ext uri="{FF2B5EF4-FFF2-40B4-BE49-F238E27FC236}">
                  <a16:creationId xmlns:a16="http://schemas.microsoft.com/office/drawing/2014/main" id="{6A1F012A-8489-3456-7491-7069407D8E66}"/>
                </a:ext>
              </a:extLst>
            </p:cNvPr>
            <p:cNvSpPr/>
            <p:nvPr/>
          </p:nvSpPr>
          <p:spPr>
            <a:xfrm>
              <a:off x="7789330" y="4730339"/>
              <a:ext cx="386530" cy="38653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dirty="0"/>
                <a:t>B</a:t>
              </a:r>
              <a:endParaRPr kumimoji="1" lang="zh-CN" altLang="en-US" dirty="0"/>
            </a:p>
          </p:txBody>
        </p:sp>
        <p:sp>
          <p:nvSpPr>
            <p:cNvPr id="26" name="椭圆 39">
              <a:extLst>
                <a:ext uri="{FF2B5EF4-FFF2-40B4-BE49-F238E27FC236}">
                  <a16:creationId xmlns:a16="http://schemas.microsoft.com/office/drawing/2014/main" id="{FF4E24FD-1231-3569-0E4F-75FE75BF4150}"/>
                </a:ext>
              </a:extLst>
            </p:cNvPr>
            <p:cNvSpPr/>
            <p:nvPr/>
          </p:nvSpPr>
          <p:spPr>
            <a:xfrm>
              <a:off x="8597598" y="5733257"/>
              <a:ext cx="426853" cy="42685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r>
                <a:rPr kumimoji="1" lang="en-US" altLang="zh-CN" dirty="0"/>
                <a:t>a</a:t>
              </a:r>
              <a:endParaRPr kumimoji="1" lang="zh-CN" altLang="en-US" dirty="0"/>
            </a:p>
          </p:txBody>
        </p:sp>
        <p:sp>
          <p:nvSpPr>
            <p:cNvPr id="27" name="矩形 40">
              <a:extLst>
                <a:ext uri="{FF2B5EF4-FFF2-40B4-BE49-F238E27FC236}">
                  <a16:creationId xmlns:a16="http://schemas.microsoft.com/office/drawing/2014/main" id="{CDB575FC-D7CB-BD54-08AB-1B4AA058AA7F}"/>
                </a:ext>
              </a:extLst>
            </p:cNvPr>
            <p:cNvSpPr/>
            <p:nvPr/>
          </p:nvSpPr>
          <p:spPr>
            <a:xfrm>
              <a:off x="7792411" y="5733256"/>
              <a:ext cx="386530" cy="38653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dirty="0"/>
                <a:t>C</a:t>
              </a:r>
              <a:endParaRPr kumimoji="1" lang="zh-CN" altLang="en-US" dirty="0"/>
            </a:p>
          </p:txBody>
        </p:sp>
        <p:sp>
          <p:nvSpPr>
            <p:cNvPr id="28" name="椭圆 41">
              <a:extLst>
                <a:ext uri="{FF2B5EF4-FFF2-40B4-BE49-F238E27FC236}">
                  <a16:creationId xmlns:a16="http://schemas.microsoft.com/office/drawing/2014/main" id="{35E792B8-C822-B545-48EB-CFD84BCC9D00}"/>
                </a:ext>
              </a:extLst>
            </p:cNvPr>
            <p:cNvSpPr/>
            <p:nvPr/>
          </p:nvSpPr>
          <p:spPr>
            <a:xfrm>
              <a:off x="9171251" y="5733257"/>
              <a:ext cx="426853" cy="42685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r>
                <a:rPr kumimoji="1" lang="en-US" altLang="zh-CN" dirty="0"/>
                <a:t>b</a:t>
              </a:r>
              <a:endParaRPr kumimoji="1" lang="zh-CN" altLang="en-US" dirty="0"/>
            </a:p>
          </p:txBody>
        </p:sp>
        <p:cxnSp>
          <p:nvCxnSpPr>
            <p:cNvPr id="29" name="直线箭头连接符 23">
              <a:extLst>
                <a:ext uri="{FF2B5EF4-FFF2-40B4-BE49-F238E27FC236}">
                  <a16:creationId xmlns:a16="http://schemas.microsoft.com/office/drawing/2014/main" id="{748EC1BE-1071-4B9A-A1E9-86D0A0DC69C6}"/>
                </a:ext>
              </a:extLst>
            </p:cNvPr>
            <p:cNvCxnSpPr>
              <a:stCxn id="6" idx="3"/>
              <a:endCxn id="10" idx="2"/>
            </p:cNvCxnSpPr>
            <p:nvPr/>
          </p:nvCxnSpPr>
          <p:spPr>
            <a:xfrm flipV="1">
              <a:off x="3845187" y="3817295"/>
              <a:ext cx="1426944" cy="382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线箭头连接符 43">
              <a:extLst>
                <a:ext uri="{FF2B5EF4-FFF2-40B4-BE49-F238E27FC236}">
                  <a16:creationId xmlns:a16="http://schemas.microsoft.com/office/drawing/2014/main" id="{A398DB26-108E-0F8F-A68D-9123947100DB}"/>
                </a:ext>
              </a:extLst>
            </p:cNvPr>
            <p:cNvCxnSpPr>
              <a:stCxn id="6" idx="3"/>
              <a:endCxn id="11" idx="2"/>
            </p:cNvCxnSpPr>
            <p:nvPr/>
          </p:nvCxnSpPr>
          <p:spPr>
            <a:xfrm>
              <a:off x="3845187" y="4199983"/>
              <a:ext cx="1426944" cy="410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45">
              <a:extLst>
                <a:ext uri="{FF2B5EF4-FFF2-40B4-BE49-F238E27FC236}">
                  <a16:creationId xmlns:a16="http://schemas.microsoft.com/office/drawing/2014/main" id="{F0AEC9F5-F9D6-0165-BB02-27A919792905}"/>
                </a:ext>
              </a:extLst>
            </p:cNvPr>
            <p:cNvCxnSpPr>
              <a:cxnSpLocks/>
              <a:stCxn id="6" idx="3"/>
            </p:cNvCxnSpPr>
            <p:nvPr/>
          </p:nvCxnSpPr>
          <p:spPr>
            <a:xfrm>
              <a:off x="3845187" y="4199983"/>
              <a:ext cx="1426944" cy="1995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47">
              <a:extLst>
                <a:ext uri="{FF2B5EF4-FFF2-40B4-BE49-F238E27FC236}">
                  <a16:creationId xmlns:a16="http://schemas.microsoft.com/office/drawing/2014/main" id="{3223FEFE-4BFC-BC54-C4CB-58B34C7D15C6}"/>
                </a:ext>
              </a:extLst>
            </p:cNvPr>
            <p:cNvCxnSpPr>
              <a:stCxn id="7" idx="3"/>
              <a:endCxn id="12" idx="2"/>
            </p:cNvCxnSpPr>
            <p:nvPr/>
          </p:nvCxnSpPr>
          <p:spPr>
            <a:xfrm>
              <a:off x="3835981" y="5019871"/>
              <a:ext cx="1436151" cy="38291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3" name="直线箭头连接符 49">
              <a:extLst>
                <a:ext uri="{FF2B5EF4-FFF2-40B4-BE49-F238E27FC236}">
                  <a16:creationId xmlns:a16="http://schemas.microsoft.com/office/drawing/2014/main" id="{F0DF61DD-4AE2-BED7-098A-7B2430C00D69}"/>
                </a:ext>
              </a:extLst>
            </p:cNvPr>
            <p:cNvCxnSpPr>
              <a:stCxn id="8" idx="3"/>
              <a:endCxn id="10" idx="2"/>
            </p:cNvCxnSpPr>
            <p:nvPr/>
          </p:nvCxnSpPr>
          <p:spPr>
            <a:xfrm flipV="1">
              <a:off x="3835981" y="3817295"/>
              <a:ext cx="1436151" cy="202246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34" name="直线箭头连接符 51">
              <a:extLst>
                <a:ext uri="{FF2B5EF4-FFF2-40B4-BE49-F238E27FC236}">
                  <a16:creationId xmlns:a16="http://schemas.microsoft.com/office/drawing/2014/main" id="{07FF6165-395A-5F55-B03B-1F1F7087B951}"/>
                </a:ext>
              </a:extLst>
            </p:cNvPr>
            <p:cNvCxnSpPr>
              <a:stCxn id="8" idx="3"/>
              <a:endCxn id="11" idx="2"/>
            </p:cNvCxnSpPr>
            <p:nvPr/>
          </p:nvCxnSpPr>
          <p:spPr>
            <a:xfrm flipV="1">
              <a:off x="3835981" y="4610039"/>
              <a:ext cx="1436151" cy="1229718"/>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pic>
        <p:nvPicPr>
          <p:cNvPr id="11266" name="Picture 2" descr="Example of user-item ratings matrix in a movie recommendation scenario. |  Download Scientific Diagram">
            <a:extLst>
              <a:ext uri="{FF2B5EF4-FFF2-40B4-BE49-F238E27FC236}">
                <a16:creationId xmlns:a16="http://schemas.microsoft.com/office/drawing/2014/main" id="{43351645-B63E-4E2B-DD37-7EA373A6DF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5199" y="1045845"/>
            <a:ext cx="4179403" cy="2330632"/>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50586DB3-5C4D-C92D-C19B-A60231AC12E3}"/>
              </a:ext>
            </a:extLst>
          </p:cNvPr>
          <p:cNvSpPr txBox="1"/>
          <p:nvPr/>
        </p:nvSpPr>
        <p:spPr>
          <a:xfrm>
            <a:off x="9168170" y="3324878"/>
            <a:ext cx="1436151" cy="369332"/>
          </a:xfrm>
          <a:prstGeom prst="rect">
            <a:avLst/>
          </a:prstGeom>
          <a:noFill/>
        </p:spPr>
        <p:txBody>
          <a:bodyPr wrap="square">
            <a:spAutoFit/>
          </a:bodyPr>
          <a:lstStyle/>
          <a:p>
            <a:r>
              <a:rPr lang="en-US" altLang="en-US" sz="1800" dirty="0">
                <a:latin typeface="Calibri" panose="020F0502020204030204" pitchFamily="34" charset="0"/>
                <a:cs typeface="Calibri" panose="020F0502020204030204" pitchFamily="34" charset="0"/>
              </a:rPr>
              <a:t>Rating matrix </a:t>
            </a:r>
            <a:endParaRPr lang="en-US" dirty="0"/>
          </a:p>
        </p:txBody>
      </p:sp>
    </p:spTree>
    <p:extLst>
      <p:ext uri="{BB962C8B-B14F-4D97-AF65-F5344CB8AC3E}">
        <p14:creationId xmlns:p14="http://schemas.microsoft.com/office/powerpoint/2010/main" val="1720237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User-based collaborative filtering (2) </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25</a:t>
            </a:fld>
            <a:endParaRPr lang="zh-CN" altLang="en-US" dirty="0">
              <a:latin typeface="Calibri" panose="020F0502020204030204" pitchFamily="34" charset="0"/>
              <a:cs typeface="Calibri" panose="020F0502020204030204" pitchFamily="34" charset="0"/>
            </a:endParaRPr>
          </a:p>
        </p:txBody>
      </p:sp>
      <p:sp>
        <p:nvSpPr>
          <p:cNvPr id="3" name="Rectangle 5">
            <a:extLst>
              <a:ext uri="{FF2B5EF4-FFF2-40B4-BE49-F238E27FC236}">
                <a16:creationId xmlns:a16="http://schemas.microsoft.com/office/drawing/2014/main" id="{14AD193D-C751-984B-CD01-588E34345676}"/>
              </a:ext>
            </a:extLst>
          </p:cNvPr>
          <p:cNvSpPr txBox="1">
            <a:spLocks noChangeArrowheads="1"/>
          </p:cNvSpPr>
          <p:nvPr/>
        </p:nvSpPr>
        <p:spPr>
          <a:xfrm>
            <a:off x="641363" y="1143507"/>
            <a:ext cx="7953154"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lvl="3">
              <a:lnSpc>
                <a:spcPct val="150000"/>
              </a:lnSpc>
            </a:pPr>
            <a:r>
              <a:rPr lang="en-US" altLang="en-US" sz="2400" dirty="0">
                <a:latin typeface="Calibri" panose="020F0502020204030204" pitchFamily="34" charset="0"/>
                <a:cs typeface="Calibri" panose="020F0502020204030204" pitchFamily="34" charset="0"/>
              </a:rPr>
              <a:t>Use user-item rating matrix </a:t>
            </a:r>
          </a:p>
          <a:p>
            <a:pPr marL="228600" lvl="3">
              <a:lnSpc>
                <a:spcPct val="150000"/>
              </a:lnSpc>
            </a:pPr>
            <a:r>
              <a:rPr lang="en-US" altLang="en-US" sz="2400" dirty="0">
                <a:latin typeface="Calibri" panose="020F0502020204030204" pitchFamily="34" charset="0"/>
                <a:cs typeface="Calibri" panose="020F0502020204030204" pitchFamily="34" charset="0"/>
              </a:rPr>
              <a:t>Make user-to-user correlations </a:t>
            </a:r>
          </a:p>
          <a:p>
            <a:pPr marL="228600" lvl="3">
              <a:lnSpc>
                <a:spcPct val="150000"/>
              </a:lnSpc>
            </a:pPr>
            <a:r>
              <a:rPr lang="en-US" altLang="en-US" sz="2400" dirty="0">
                <a:latin typeface="Calibri" panose="020F0502020204030204" pitchFamily="34" charset="0"/>
                <a:cs typeface="Calibri" panose="020F0502020204030204" pitchFamily="34" charset="0"/>
              </a:rPr>
              <a:t>Find highly correlated users </a:t>
            </a:r>
          </a:p>
          <a:p>
            <a:pPr marL="228600" lvl="3">
              <a:lnSpc>
                <a:spcPct val="150000"/>
              </a:lnSpc>
            </a:pPr>
            <a:r>
              <a:rPr lang="en-US" altLang="en-US" sz="2400" dirty="0">
                <a:latin typeface="Calibri" panose="020F0502020204030204" pitchFamily="34" charset="0"/>
                <a:cs typeface="Calibri" panose="020F0502020204030204" pitchFamily="34" charset="0"/>
              </a:rPr>
              <a:t>Recommend items preferred by those users </a:t>
            </a:r>
          </a:p>
        </p:txBody>
      </p:sp>
      <p:grpSp>
        <p:nvGrpSpPr>
          <p:cNvPr id="35" name="Group 34">
            <a:extLst>
              <a:ext uri="{FF2B5EF4-FFF2-40B4-BE49-F238E27FC236}">
                <a16:creationId xmlns:a16="http://schemas.microsoft.com/office/drawing/2014/main" id="{2E6EABB9-B99E-6043-FCEA-67EBFE915D53}"/>
              </a:ext>
            </a:extLst>
          </p:cNvPr>
          <p:cNvGrpSpPr/>
          <p:nvPr/>
        </p:nvGrpSpPr>
        <p:grpSpPr>
          <a:xfrm>
            <a:off x="2115446" y="3645062"/>
            <a:ext cx="7961107" cy="2893850"/>
            <a:chOff x="2207569" y="3559486"/>
            <a:chExt cx="7961107" cy="2893850"/>
          </a:xfrm>
        </p:grpSpPr>
        <p:pic>
          <p:nvPicPr>
            <p:cNvPr id="37" name="图片 1">
              <a:extLst>
                <a:ext uri="{FF2B5EF4-FFF2-40B4-BE49-F238E27FC236}">
                  <a16:creationId xmlns:a16="http://schemas.microsoft.com/office/drawing/2014/main" id="{76C4DCC6-E0BB-0366-26EC-BE3FCF1EC6E4}"/>
                </a:ext>
              </a:extLst>
            </p:cNvPr>
            <p:cNvPicPr>
              <a:picLocks noChangeAspect="1"/>
            </p:cNvPicPr>
            <p:nvPr/>
          </p:nvPicPr>
          <p:blipFill>
            <a:blip r:embed="rId3"/>
            <a:stretch>
              <a:fillRect/>
            </a:stretch>
          </p:blipFill>
          <p:spPr>
            <a:xfrm>
              <a:off x="3320363" y="3886930"/>
              <a:ext cx="524825" cy="626107"/>
            </a:xfrm>
            <a:prstGeom prst="rect">
              <a:avLst/>
            </a:prstGeom>
          </p:spPr>
        </p:pic>
        <p:pic>
          <p:nvPicPr>
            <p:cNvPr id="38" name="图片 2">
              <a:extLst>
                <a:ext uri="{FF2B5EF4-FFF2-40B4-BE49-F238E27FC236}">
                  <a16:creationId xmlns:a16="http://schemas.microsoft.com/office/drawing/2014/main" id="{7A280AB1-5479-0B0D-7791-C86C6EDA2776}"/>
                </a:ext>
              </a:extLst>
            </p:cNvPr>
            <p:cNvPicPr>
              <a:picLocks noChangeAspect="1"/>
            </p:cNvPicPr>
            <p:nvPr/>
          </p:nvPicPr>
          <p:blipFill>
            <a:blip r:embed="rId4"/>
            <a:stretch>
              <a:fillRect/>
            </a:stretch>
          </p:blipFill>
          <p:spPr>
            <a:xfrm>
              <a:off x="3320362" y="4706817"/>
              <a:ext cx="515618" cy="626107"/>
            </a:xfrm>
            <a:prstGeom prst="rect">
              <a:avLst/>
            </a:prstGeom>
          </p:spPr>
        </p:pic>
        <p:pic>
          <p:nvPicPr>
            <p:cNvPr id="39" name="图片 3">
              <a:extLst>
                <a:ext uri="{FF2B5EF4-FFF2-40B4-BE49-F238E27FC236}">
                  <a16:creationId xmlns:a16="http://schemas.microsoft.com/office/drawing/2014/main" id="{22EF55C0-7AFF-924A-D207-01C0CAC66A30}"/>
                </a:ext>
              </a:extLst>
            </p:cNvPr>
            <p:cNvPicPr>
              <a:picLocks noChangeAspect="1"/>
            </p:cNvPicPr>
            <p:nvPr/>
          </p:nvPicPr>
          <p:blipFill>
            <a:blip r:embed="rId5"/>
            <a:stretch>
              <a:fillRect/>
            </a:stretch>
          </p:blipFill>
          <p:spPr>
            <a:xfrm>
              <a:off x="3320362" y="5526703"/>
              <a:ext cx="515618" cy="626108"/>
            </a:xfrm>
            <a:prstGeom prst="rect">
              <a:avLst/>
            </a:prstGeom>
          </p:spPr>
        </p:pic>
        <p:sp>
          <p:nvSpPr>
            <p:cNvPr id="40" name="文本框 6">
              <a:extLst>
                <a:ext uri="{FF2B5EF4-FFF2-40B4-BE49-F238E27FC236}">
                  <a16:creationId xmlns:a16="http://schemas.microsoft.com/office/drawing/2014/main" id="{76FBB246-2360-FAC7-1C7B-5E957454E1BE}"/>
                </a:ext>
              </a:extLst>
            </p:cNvPr>
            <p:cNvSpPr txBox="1"/>
            <p:nvPr/>
          </p:nvSpPr>
          <p:spPr>
            <a:xfrm>
              <a:off x="2207569" y="4060343"/>
              <a:ext cx="840295" cy="369332"/>
            </a:xfrm>
            <a:prstGeom prst="rect">
              <a:avLst/>
            </a:prstGeom>
            <a:noFill/>
          </p:spPr>
          <p:txBody>
            <a:bodyPr wrap="none" rtlCol="0">
              <a:spAutoFit/>
            </a:bodyPr>
            <a:lstStyle/>
            <a:p>
              <a:r>
                <a:rPr kumimoji="1" lang="en-US" altLang="zh-CN" dirty="0"/>
                <a:t>User A</a:t>
              </a:r>
              <a:endParaRPr kumimoji="1" lang="zh-CN" altLang="en-US" dirty="0"/>
            </a:p>
          </p:txBody>
        </p:sp>
        <p:sp>
          <p:nvSpPr>
            <p:cNvPr id="41" name="椭圆 7">
              <a:extLst>
                <a:ext uri="{FF2B5EF4-FFF2-40B4-BE49-F238E27FC236}">
                  <a16:creationId xmlns:a16="http://schemas.microsoft.com/office/drawing/2014/main" id="{E28648F3-6BF3-D668-3929-5E135DAEAC18}"/>
                </a:ext>
              </a:extLst>
            </p:cNvPr>
            <p:cNvSpPr/>
            <p:nvPr/>
          </p:nvSpPr>
          <p:spPr>
            <a:xfrm>
              <a:off x="5272131" y="3559486"/>
              <a:ext cx="515618" cy="51561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endParaRPr kumimoji="1" lang="zh-CN" altLang="en-US"/>
            </a:p>
          </p:txBody>
        </p:sp>
        <p:sp>
          <p:nvSpPr>
            <p:cNvPr id="42" name="椭圆 11">
              <a:extLst>
                <a:ext uri="{FF2B5EF4-FFF2-40B4-BE49-F238E27FC236}">
                  <a16:creationId xmlns:a16="http://schemas.microsoft.com/office/drawing/2014/main" id="{43B78DA9-E07A-6E11-491A-48280CE8A1DE}"/>
                </a:ext>
              </a:extLst>
            </p:cNvPr>
            <p:cNvSpPr/>
            <p:nvPr/>
          </p:nvSpPr>
          <p:spPr>
            <a:xfrm>
              <a:off x="5272131" y="4352230"/>
              <a:ext cx="515618" cy="51561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endParaRPr kumimoji="1" lang="zh-CN" altLang="en-US"/>
            </a:p>
          </p:txBody>
        </p:sp>
        <p:sp>
          <p:nvSpPr>
            <p:cNvPr id="43" name="椭圆 12">
              <a:extLst>
                <a:ext uri="{FF2B5EF4-FFF2-40B4-BE49-F238E27FC236}">
                  <a16:creationId xmlns:a16="http://schemas.microsoft.com/office/drawing/2014/main" id="{383F23AE-0824-59F2-05EA-138D75FC29A6}"/>
                </a:ext>
              </a:extLst>
            </p:cNvPr>
            <p:cNvSpPr/>
            <p:nvPr/>
          </p:nvSpPr>
          <p:spPr>
            <a:xfrm>
              <a:off x="5272131" y="5144974"/>
              <a:ext cx="515618" cy="51561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endParaRPr kumimoji="1" lang="zh-CN" altLang="en-US"/>
            </a:p>
          </p:txBody>
        </p:sp>
        <p:sp>
          <p:nvSpPr>
            <p:cNvPr id="44" name="椭圆 13">
              <a:extLst>
                <a:ext uri="{FF2B5EF4-FFF2-40B4-BE49-F238E27FC236}">
                  <a16:creationId xmlns:a16="http://schemas.microsoft.com/office/drawing/2014/main" id="{2BAF5BC9-E460-9CEF-A6FB-636D5861AE50}"/>
                </a:ext>
              </a:extLst>
            </p:cNvPr>
            <p:cNvSpPr/>
            <p:nvPr/>
          </p:nvSpPr>
          <p:spPr>
            <a:xfrm>
              <a:off x="5303912" y="5937718"/>
              <a:ext cx="515618" cy="51561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endParaRPr kumimoji="1" lang="zh-CN" altLang="en-US"/>
            </a:p>
          </p:txBody>
        </p:sp>
        <p:sp>
          <p:nvSpPr>
            <p:cNvPr id="45" name="文本框 9">
              <a:extLst>
                <a:ext uri="{FF2B5EF4-FFF2-40B4-BE49-F238E27FC236}">
                  <a16:creationId xmlns:a16="http://schemas.microsoft.com/office/drawing/2014/main" id="{2278377B-AF47-EA20-2028-A203BBACC640}"/>
                </a:ext>
              </a:extLst>
            </p:cNvPr>
            <p:cNvSpPr txBox="1"/>
            <p:nvPr/>
          </p:nvSpPr>
          <p:spPr>
            <a:xfrm>
              <a:off x="6018280" y="3636859"/>
              <a:ext cx="806631" cy="369332"/>
            </a:xfrm>
            <a:prstGeom prst="rect">
              <a:avLst/>
            </a:prstGeom>
            <a:noFill/>
          </p:spPr>
          <p:txBody>
            <a:bodyPr wrap="none" rtlCol="0">
              <a:spAutoFit/>
            </a:bodyPr>
            <a:lstStyle/>
            <a:p>
              <a:r>
                <a:rPr kumimoji="1" lang="en-US" altLang="zh-CN" dirty="0"/>
                <a:t>Item a</a:t>
              </a:r>
              <a:endParaRPr kumimoji="1" lang="zh-CN" altLang="en-US" dirty="0"/>
            </a:p>
          </p:txBody>
        </p:sp>
        <p:sp>
          <p:nvSpPr>
            <p:cNvPr id="46" name="文本框 16">
              <a:extLst>
                <a:ext uri="{FF2B5EF4-FFF2-40B4-BE49-F238E27FC236}">
                  <a16:creationId xmlns:a16="http://schemas.microsoft.com/office/drawing/2014/main" id="{BB5AC3BA-8C34-0E74-AA86-9F9CEE9951D3}"/>
                </a:ext>
              </a:extLst>
            </p:cNvPr>
            <p:cNvSpPr txBox="1"/>
            <p:nvPr/>
          </p:nvSpPr>
          <p:spPr>
            <a:xfrm>
              <a:off x="6018280" y="4433046"/>
              <a:ext cx="824265" cy="369332"/>
            </a:xfrm>
            <a:prstGeom prst="rect">
              <a:avLst/>
            </a:prstGeom>
            <a:noFill/>
          </p:spPr>
          <p:txBody>
            <a:bodyPr wrap="none" rtlCol="0">
              <a:spAutoFit/>
            </a:bodyPr>
            <a:lstStyle/>
            <a:p>
              <a:r>
                <a:rPr kumimoji="1" lang="en-US" altLang="zh-CN" dirty="0"/>
                <a:t>Item b</a:t>
              </a:r>
              <a:endParaRPr kumimoji="1" lang="zh-CN" altLang="en-US" dirty="0"/>
            </a:p>
          </p:txBody>
        </p:sp>
        <p:sp>
          <p:nvSpPr>
            <p:cNvPr id="47" name="文本框 17">
              <a:extLst>
                <a:ext uri="{FF2B5EF4-FFF2-40B4-BE49-F238E27FC236}">
                  <a16:creationId xmlns:a16="http://schemas.microsoft.com/office/drawing/2014/main" id="{00FF34BA-36A1-B31C-BB84-660000A8C2D4}"/>
                </a:ext>
              </a:extLst>
            </p:cNvPr>
            <p:cNvSpPr txBox="1"/>
            <p:nvPr/>
          </p:nvSpPr>
          <p:spPr>
            <a:xfrm>
              <a:off x="6018280" y="5229233"/>
              <a:ext cx="795411" cy="369332"/>
            </a:xfrm>
            <a:prstGeom prst="rect">
              <a:avLst/>
            </a:prstGeom>
            <a:noFill/>
          </p:spPr>
          <p:txBody>
            <a:bodyPr wrap="none" rtlCol="0">
              <a:spAutoFit/>
            </a:bodyPr>
            <a:lstStyle/>
            <a:p>
              <a:r>
                <a:rPr kumimoji="1" lang="en-US" altLang="zh-CN" dirty="0"/>
                <a:t>Item c</a:t>
              </a:r>
              <a:endParaRPr kumimoji="1" lang="zh-CN" altLang="en-US" dirty="0"/>
            </a:p>
          </p:txBody>
        </p:sp>
        <p:sp>
          <p:nvSpPr>
            <p:cNvPr id="48" name="文本框 18">
              <a:extLst>
                <a:ext uri="{FF2B5EF4-FFF2-40B4-BE49-F238E27FC236}">
                  <a16:creationId xmlns:a16="http://schemas.microsoft.com/office/drawing/2014/main" id="{54E9E53C-8DED-D61B-F635-B65C94D692BE}"/>
                </a:ext>
              </a:extLst>
            </p:cNvPr>
            <p:cNvSpPr txBox="1"/>
            <p:nvPr/>
          </p:nvSpPr>
          <p:spPr>
            <a:xfrm>
              <a:off x="6018280" y="6025420"/>
              <a:ext cx="824265" cy="369332"/>
            </a:xfrm>
            <a:prstGeom prst="rect">
              <a:avLst/>
            </a:prstGeom>
            <a:noFill/>
          </p:spPr>
          <p:txBody>
            <a:bodyPr wrap="none" rtlCol="0">
              <a:spAutoFit/>
            </a:bodyPr>
            <a:lstStyle/>
            <a:p>
              <a:r>
                <a:rPr kumimoji="1" lang="en-US" altLang="zh-CN" dirty="0"/>
                <a:t>Item d</a:t>
              </a:r>
              <a:endParaRPr kumimoji="1" lang="zh-CN" altLang="en-US" dirty="0"/>
            </a:p>
          </p:txBody>
        </p:sp>
        <p:sp>
          <p:nvSpPr>
            <p:cNvPr id="49" name="文本框 19">
              <a:extLst>
                <a:ext uri="{FF2B5EF4-FFF2-40B4-BE49-F238E27FC236}">
                  <a16:creationId xmlns:a16="http://schemas.microsoft.com/office/drawing/2014/main" id="{95DDDDC5-A5D3-7F87-42E7-1508185ADA14}"/>
                </a:ext>
              </a:extLst>
            </p:cNvPr>
            <p:cNvSpPr txBox="1"/>
            <p:nvPr/>
          </p:nvSpPr>
          <p:spPr>
            <a:xfrm>
              <a:off x="2207569" y="4857717"/>
              <a:ext cx="821059" cy="369332"/>
            </a:xfrm>
            <a:prstGeom prst="rect">
              <a:avLst/>
            </a:prstGeom>
            <a:noFill/>
          </p:spPr>
          <p:txBody>
            <a:bodyPr wrap="none" rtlCol="0">
              <a:spAutoFit/>
            </a:bodyPr>
            <a:lstStyle/>
            <a:p>
              <a:r>
                <a:rPr kumimoji="1" lang="en-US" altLang="zh-CN" dirty="0"/>
                <a:t>User B</a:t>
              </a:r>
              <a:endParaRPr kumimoji="1" lang="zh-CN" altLang="en-US" dirty="0"/>
            </a:p>
          </p:txBody>
        </p:sp>
        <p:sp>
          <p:nvSpPr>
            <p:cNvPr id="50" name="文本框 20">
              <a:extLst>
                <a:ext uri="{FF2B5EF4-FFF2-40B4-BE49-F238E27FC236}">
                  <a16:creationId xmlns:a16="http://schemas.microsoft.com/office/drawing/2014/main" id="{41E80B30-F607-2042-3E90-2DF959B95759}"/>
                </a:ext>
              </a:extLst>
            </p:cNvPr>
            <p:cNvSpPr txBox="1"/>
            <p:nvPr/>
          </p:nvSpPr>
          <p:spPr>
            <a:xfrm>
              <a:off x="2207569" y="5655091"/>
              <a:ext cx="835485" cy="369332"/>
            </a:xfrm>
            <a:prstGeom prst="rect">
              <a:avLst/>
            </a:prstGeom>
            <a:noFill/>
          </p:spPr>
          <p:txBody>
            <a:bodyPr wrap="none" rtlCol="0">
              <a:spAutoFit/>
            </a:bodyPr>
            <a:lstStyle/>
            <a:p>
              <a:r>
                <a:rPr kumimoji="1" lang="en-US" altLang="zh-CN" dirty="0"/>
                <a:t>User C</a:t>
              </a:r>
              <a:endParaRPr kumimoji="1" lang="zh-CN" altLang="en-US" dirty="0"/>
            </a:p>
          </p:txBody>
        </p:sp>
        <p:sp>
          <p:nvSpPr>
            <p:cNvPr id="51" name="椭圆 22">
              <a:extLst>
                <a:ext uri="{FF2B5EF4-FFF2-40B4-BE49-F238E27FC236}">
                  <a16:creationId xmlns:a16="http://schemas.microsoft.com/office/drawing/2014/main" id="{7F737112-B1C4-8C53-9F87-01A6B03671E8}"/>
                </a:ext>
              </a:extLst>
            </p:cNvPr>
            <p:cNvSpPr/>
            <p:nvPr/>
          </p:nvSpPr>
          <p:spPr>
            <a:xfrm>
              <a:off x="8594517" y="3667477"/>
              <a:ext cx="426853" cy="42685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r>
                <a:rPr kumimoji="1" lang="en-US" altLang="zh-CN" dirty="0"/>
                <a:t>a</a:t>
              </a:r>
              <a:endParaRPr kumimoji="1" lang="zh-CN" altLang="en-US" dirty="0"/>
            </a:p>
          </p:txBody>
        </p:sp>
        <p:sp>
          <p:nvSpPr>
            <p:cNvPr id="52" name="矩形 10">
              <a:extLst>
                <a:ext uri="{FF2B5EF4-FFF2-40B4-BE49-F238E27FC236}">
                  <a16:creationId xmlns:a16="http://schemas.microsoft.com/office/drawing/2014/main" id="{C30B2E1F-288B-5617-AAFF-9242BDD17A86}"/>
                </a:ext>
              </a:extLst>
            </p:cNvPr>
            <p:cNvSpPr/>
            <p:nvPr/>
          </p:nvSpPr>
          <p:spPr>
            <a:xfrm>
              <a:off x="7789330" y="3667476"/>
              <a:ext cx="386530" cy="38653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dirty="0"/>
                <a:t>A</a:t>
              </a:r>
              <a:endParaRPr kumimoji="1" lang="zh-CN" altLang="en-US" dirty="0"/>
            </a:p>
          </p:txBody>
        </p:sp>
        <p:sp>
          <p:nvSpPr>
            <p:cNvPr id="53" name="椭圆 25">
              <a:extLst>
                <a:ext uri="{FF2B5EF4-FFF2-40B4-BE49-F238E27FC236}">
                  <a16:creationId xmlns:a16="http://schemas.microsoft.com/office/drawing/2014/main" id="{08FC44E5-F1B2-48BE-7932-954C7ED4AC3A}"/>
                </a:ext>
              </a:extLst>
            </p:cNvPr>
            <p:cNvSpPr/>
            <p:nvPr/>
          </p:nvSpPr>
          <p:spPr>
            <a:xfrm>
              <a:off x="9168170" y="3667477"/>
              <a:ext cx="426853" cy="42685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r>
                <a:rPr kumimoji="1" lang="en-US" altLang="zh-CN" dirty="0"/>
                <a:t>b</a:t>
              </a:r>
              <a:endParaRPr kumimoji="1" lang="zh-CN" altLang="en-US" dirty="0"/>
            </a:p>
          </p:txBody>
        </p:sp>
        <p:sp>
          <p:nvSpPr>
            <p:cNvPr id="54" name="椭圆 26">
              <a:extLst>
                <a:ext uri="{FF2B5EF4-FFF2-40B4-BE49-F238E27FC236}">
                  <a16:creationId xmlns:a16="http://schemas.microsoft.com/office/drawing/2014/main" id="{1B7ED050-2E19-2CB1-1FC5-A1DA14BCBA50}"/>
                </a:ext>
              </a:extLst>
            </p:cNvPr>
            <p:cNvSpPr/>
            <p:nvPr/>
          </p:nvSpPr>
          <p:spPr>
            <a:xfrm>
              <a:off x="9741823" y="3667477"/>
              <a:ext cx="426853" cy="42685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r>
                <a:rPr kumimoji="1" lang="en-US" altLang="zh-CN" dirty="0"/>
                <a:t>d</a:t>
              </a:r>
              <a:endParaRPr kumimoji="1" lang="zh-CN" altLang="en-US" dirty="0"/>
            </a:p>
          </p:txBody>
        </p:sp>
        <p:sp>
          <p:nvSpPr>
            <p:cNvPr id="55" name="椭圆 35">
              <a:extLst>
                <a:ext uri="{FF2B5EF4-FFF2-40B4-BE49-F238E27FC236}">
                  <a16:creationId xmlns:a16="http://schemas.microsoft.com/office/drawing/2014/main" id="{E43D41C9-C326-6611-06E9-356EE443BAFD}"/>
                </a:ext>
              </a:extLst>
            </p:cNvPr>
            <p:cNvSpPr/>
            <p:nvPr/>
          </p:nvSpPr>
          <p:spPr>
            <a:xfrm>
              <a:off x="8594517" y="4730340"/>
              <a:ext cx="426853" cy="42685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r>
                <a:rPr kumimoji="1" lang="en-US" altLang="zh-CN" dirty="0"/>
                <a:t>c</a:t>
              </a:r>
              <a:endParaRPr kumimoji="1" lang="zh-CN" altLang="en-US" dirty="0"/>
            </a:p>
          </p:txBody>
        </p:sp>
        <p:sp>
          <p:nvSpPr>
            <p:cNvPr id="56" name="矩形 36">
              <a:extLst>
                <a:ext uri="{FF2B5EF4-FFF2-40B4-BE49-F238E27FC236}">
                  <a16:creationId xmlns:a16="http://schemas.microsoft.com/office/drawing/2014/main" id="{2208A1EA-2A6E-BE80-01B0-AAE5472FA337}"/>
                </a:ext>
              </a:extLst>
            </p:cNvPr>
            <p:cNvSpPr/>
            <p:nvPr/>
          </p:nvSpPr>
          <p:spPr>
            <a:xfrm>
              <a:off x="7789330" y="4730339"/>
              <a:ext cx="386530" cy="38653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dirty="0"/>
                <a:t>B</a:t>
              </a:r>
              <a:endParaRPr kumimoji="1" lang="zh-CN" altLang="en-US" dirty="0"/>
            </a:p>
          </p:txBody>
        </p:sp>
        <p:sp>
          <p:nvSpPr>
            <p:cNvPr id="57" name="椭圆 39">
              <a:extLst>
                <a:ext uri="{FF2B5EF4-FFF2-40B4-BE49-F238E27FC236}">
                  <a16:creationId xmlns:a16="http://schemas.microsoft.com/office/drawing/2014/main" id="{E0E424EB-D526-5614-4C09-CDC5ADBC29C0}"/>
                </a:ext>
              </a:extLst>
            </p:cNvPr>
            <p:cNvSpPr/>
            <p:nvPr/>
          </p:nvSpPr>
          <p:spPr>
            <a:xfrm>
              <a:off x="8597598" y="5733257"/>
              <a:ext cx="426853" cy="42685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r>
                <a:rPr kumimoji="1" lang="en-US" altLang="zh-CN" dirty="0"/>
                <a:t>a</a:t>
              </a:r>
              <a:endParaRPr kumimoji="1" lang="zh-CN" altLang="en-US" dirty="0"/>
            </a:p>
          </p:txBody>
        </p:sp>
        <p:sp>
          <p:nvSpPr>
            <p:cNvPr id="58" name="矩形 40">
              <a:extLst>
                <a:ext uri="{FF2B5EF4-FFF2-40B4-BE49-F238E27FC236}">
                  <a16:creationId xmlns:a16="http://schemas.microsoft.com/office/drawing/2014/main" id="{7BECF96A-B67F-CD0A-3061-6A2CCE392864}"/>
                </a:ext>
              </a:extLst>
            </p:cNvPr>
            <p:cNvSpPr/>
            <p:nvPr/>
          </p:nvSpPr>
          <p:spPr>
            <a:xfrm>
              <a:off x="7792411" y="5733256"/>
              <a:ext cx="386530" cy="38653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dirty="0"/>
                <a:t>C</a:t>
              </a:r>
              <a:endParaRPr kumimoji="1" lang="zh-CN" altLang="en-US" dirty="0"/>
            </a:p>
          </p:txBody>
        </p:sp>
        <p:sp>
          <p:nvSpPr>
            <p:cNvPr id="59" name="椭圆 41">
              <a:extLst>
                <a:ext uri="{FF2B5EF4-FFF2-40B4-BE49-F238E27FC236}">
                  <a16:creationId xmlns:a16="http://schemas.microsoft.com/office/drawing/2014/main" id="{6495F873-45A9-95FA-9CDB-6F4D78BFA466}"/>
                </a:ext>
              </a:extLst>
            </p:cNvPr>
            <p:cNvSpPr/>
            <p:nvPr/>
          </p:nvSpPr>
          <p:spPr>
            <a:xfrm>
              <a:off x="9171251" y="5733257"/>
              <a:ext cx="426853" cy="42685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r>
                <a:rPr kumimoji="1" lang="en-US" altLang="zh-CN" dirty="0"/>
                <a:t>b</a:t>
              </a:r>
              <a:endParaRPr kumimoji="1" lang="zh-CN" altLang="en-US" dirty="0"/>
            </a:p>
          </p:txBody>
        </p:sp>
        <p:cxnSp>
          <p:nvCxnSpPr>
            <p:cNvPr id="60" name="直线箭头连接符 23">
              <a:extLst>
                <a:ext uri="{FF2B5EF4-FFF2-40B4-BE49-F238E27FC236}">
                  <a16:creationId xmlns:a16="http://schemas.microsoft.com/office/drawing/2014/main" id="{8D4600CA-BA8E-05C7-34E6-115AD45AA9D7}"/>
                </a:ext>
              </a:extLst>
            </p:cNvPr>
            <p:cNvCxnSpPr>
              <a:stCxn id="37" idx="3"/>
              <a:endCxn id="41" idx="2"/>
            </p:cNvCxnSpPr>
            <p:nvPr/>
          </p:nvCxnSpPr>
          <p:spPr>
            <a:xfrm flipV="1">
              <a:off x="3845187" y="3817295"/>
              <a:ext cx="1426944" cy="382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线箭头连接符 43">
              <a:extLst>
                <a:ext uri="{FF2B5EF4-FFF2-40B4-BE49-F238E27FC236}">
                  <a16:creationId xmlns:a16="http://schemas.microsoft.com/office/drawing/2014/main" id="{C7CF9298-D03A-01D2-84A8-F191F5BEC2A6}"/>
                </a:ext>
              </a:extLst>
            </p:cNvPr>
            <p:cNvCxnSpPr>
              <a:stCxn id="37" idx="3"/>
              <a:endCxn id="42" idx="2"/>
            </p:cNvCxnSpPr>
            <p:nvPr/>
          </p:nvCxnSpPr>
          <p:spPr>
            <a:xfrm>
              <a:off x="3845187" y="4199983"/>
              <a:ext cx="1426944" cy="410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直线箭头连接符 45">
              <a:extLst>
                <a:ext uri="{FF2B5EF4-FFF2-40B4-BE49-F238E27FC236}">
                  <a16:creationId xmlns:a16="http://schemas.microsoft.com/office/drawing/2014/main" id="{774D8A0A-27D4-FA52-F6F6-260DD1122DC8}"/>
                </a:ext>
              </a:extLst>
            </p:cNvPr>
            <p:cNvCxnSpPr>
              <a:cxnSpLocks/>
              <a:stCxn id="37" idx="3"/>
            </p:cNvCxnSpPr>
            <p:nvPr/>
          </p:nvCxnSpPr>
          <p:spPr>
            <a:xfrm>
              <a:off x="3845187" y="4199983"/>
              <a:ext cx="1426944" cy="19955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线箭头连接符 47">
              <a:extLst>
                <a:ext uri="{FF2B5EF4-FFF2-40B4-BE49-F238E27FC236}">
                  <a16:creationId xmlns:a16="http://schemas.microsoft.com/office/drawing/2014/main" id="{331EB047-FDA7-909B-AE83-8FC6F819914F}"/>
                </a:ext>
              </a:extLst>
            </p:cNvPr>
            <p:cNvCxnSpPr>
              <a:stCxn id="38" idx="3"/>
              <a:endCxn id="43" idx="2"/>
            </p:cNvCxnSpPr>
            <p:nvPr/>
          </p:nvCxnSpPr>
          <p:spPr>
            <a:xfrm>
              <a:off x="3835981" y="5019871"/>
              <a:ext cx="1436151" cy="382913"/>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264" name="直线箭头连接符 49">
              <a:extLst>
                <a:ext uri="{FF2B5EF4-FFF2-40B4-BE49-F238E27FC236}">
                  <a16:creationId xmlns:a16="http://schemas.microsoft.com/office/drawing/2014/main" id="{D5A5D32C-9A9D-7EC6-9C94-30D5DC15139C}"/>
                </a:ext>
              </a:extLst>
            </p:cNvPr>
            <p:cNvCxnSpPr>
              <a:stCxn id="39" idx="3"/>
              <a:endCxn id="41" idx="2"/>
            </p:cNvCxnSpPr>
            <p:nvPr/>
          </p:nvCxnSpPr>
          <p:spPr>
            <a:xfrm flipV="1">
              <a:off x="3835981" y="3817295"/>
              <a:ext cx="1436151" cy="2022462"/>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1265" name="直线箭头连接符 51">
              <a:extLst>
                <a:ext uri="{FF2B5EF4-FFF2-40B4-BE49-F238E27FC236}">
                  <a16:creationId xmlns:a16="http://schemas.microsoft.com/office/drawing/2014/main" id="{4954E279-3B66-8113-2485-A3501A05EB59}"/>
                </a:ext>
              </a:extLst>
            </p:cNvPr>
            <p:cNvCxnSpPr>
              <a:stCxn id="39" idx="3"/>
              <a:endCxn id="42" idx="2"/>
            </p:cNvCxnSpPr>
            <p:nvPr/>
          </p:nvCxnSpPr>
          <p:spPr>
            <a:xfrm flipV="1">
              <a:off x="3835981" y="4610039"/>
              <a:ext cx="1436151" cy="1229718"/>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1267" name="直线箭头连接符 53">
              <a:extLst>
                <a:ext uri="{FF2B5EF4-FFF2-40B4-BE49-F238E27FC236}">
                  <a16:creationId xmlns:a16="http://schemas.microsoft.com/office/drawing/2014/main" id="{D578777E-D5A8-67FF-A79B-CADF1CAA48B3}"/>
                </a:ext>
              </a:extLst>
            </p:cNvPr>
            <p:cNvCxnSpPr>
              <a:cxnSpLocks/>
              <a:endCxn id="39" idx="3"/>
            </p:cNvCxnSpPr>
            <p:nvPr/>
          </p:nvCxnSpPr>
          <p:spPr>
            <a:xfrm flipH="1" flipV="1">
              <a:off x="3835981" y="5839757"/>
              <a:ext cx="1436151" cy="35577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1268" name="文本框 54">
              <a:extLst>
                <a:ext uri="{FF2B5EF4-FFF2-40B4-BE49-F238E27FC236}">
                  <a16:creationId xmlns:a16="http://schemas.microsoft.com/office/drawing/2014/main" id="{764C9D87-4AB1-78B7-4BDA-78E5B76984A3}"/>
                </a:ext>
              </a:extLst>
            </p:cNvPr>
            <p:cNvSpPr txBox="1"/>
            <p:nvPr/>
          </p:nvSpPr>
          <p:spPr>
            <a:xfrm rot="778166">
              <a:off x="3793239" y="6070252"/>
              <a:ext cx="1476686" cy="338554"/>
            </a:xfrm>
            <a:prstGeom prst="rect">
              <a:avLst/>
            </a:prstGeom>
            <a:noFill/>
          </p:spPr>
          <p:txBody>
            <a:bodyPr wrap="none" rtlCol="0">
              <a:spAutoFit/>
            </a:bodyPr>
            <a:lstStyle/>
            <a:p>
              <a:r>
                <a:rPr kumimoji="1" lang="en-US" altLang="zh-CN" sz="1600" dirty="0">
                  <a:solidFill>
                    <a:schemeClr val="accent2"/>
                  </a:solidFill>
                </a:rPr>
                <a:t>recommended</a:t>
              </a:r>
              <a:endParaRPr kumimoji="1" lang="zh-CN" altLang="en-US" sz="1600" dirty="0">
                <a:solidFill>
                  <a:schemeClr val="accent2"/>
                </a:solidFill>
              </a:endParaRPr>
            </a:p>
          </p:txBody>
        </p:sp>
      </p:grpSp>
      <p:pic>
        <p:nvPicPr>
          <p:cNvPr id="11269" name="图片 5">
            <a:extLst>
              <a:ext uri="{FF2B5EF4-FFF2-40B4-BE49-F238E27FC236}">
                <a16:creationId xmlns:a16="http://schemas.microsoft.com/office/drawing/2014/main" id="{C16610E2-E7B6-CED0-0BAD-5460D9F064B5}"/>
              </a:ext>
            </a:extLst>
          </p:cNvPr>
          <p:cNvPicPr>
            <a:picLocks noChangeAspect="1"/>
          </p:cNvPicPr>
          <p:nvPr/>
        </p:nvPicPr>
        <p:blipFill>
          <a:blip r:embed="rId6"/>
          <a:stretch>
            <a:fillRect/>
          </a:stretch>
        </p:blipFill>
        <p:spPr>
          <a:xfrm>
            <a:off x="5926157" y="1167789"/>
            <a:ext cx="4768929" cy="807321"/>
          </a:xfrm>
          <a:prstGeom prst="rect">
            <a:avLst/>
          </a:prstGeom>
        </p:spPr>
      </p:pic>
      <p:pic>
        <p:nvPicPr>
          <p:cNvPr id="11270" name="图片 14">
            <a:extLst>
              <a:ext uri="{FF2B5EF4-FFF2-40B4-BE49-F238E27FC236}">
                <a16:creationId xmlns:a16="http://schemas.microsoft.com/office/drawing/2014/main" id="{97F9E2B3-1E56-57C9-D96B-1F1389755ABC}"/>
              </a:ext>
            </a:extLst>
          </p:cNvPr>
          <p:cNvPicPr>
            <a:picLocks noChangeAspect="1"/>
          </p:cNvPicPr>
          <p:nvPr/>
        </p:nvPicPr>
        <p:blipFill>
          <a:blip r:embed="rId7"/>
          <a:stretch>
            <a:fillRect/>
          </a:stretch>
        </p:blipFill>
        <p:spPr>
          <a:xfrm>
            <a:off x="7445106" y="1930353"/>
            <a:ext cx="3449594" cy="1389885"/>
          </a:xfrm>
          <a:prstGeom prst="rect">
            <a:avLst/>
          </a:prstGeom>
        </p:spPr>
      </p:pic>
    </p:spTree>
    <p:extLst>
      <p:ext uri="{BB962C8B-B14F-4D97-AF65-F5344CB8AC3E}">
        <p14:creationId xmlns:p14="http://schemas.microsoft.com/office/powerpoint/2010/main" val="41327725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Item-based collaborative filtering (1) </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26</a:t>
            </a:fld>
            <a:endParaRPr lang="zh-CN" altLang="en-US" dirty="0">
              <a:latin typeface="Calibri" panose="020F0502020204030204" pitchFamily="34" charset="0"/>
              <a:cs typeface="Calibri" panose="020F0502020204030204" pitchFamily="34" charset="0"/>
            </a:endParaRPr>
          </a:p>
        </p:txBody>
      </p:sp>
      <p:sp>
        <p:nvSpPr>
          <p:cNvPr id="3" name="Rectangle 5">
            <a:extLst>
              <a:ext uri="{FF2B5EF4-FFF2-40B4-BE49-F238E27FC236}">
                <a16:creationId xmlns:a16="http://schemas.microsoft.com/office/drawing/2014/main" id="{14AD193D-C751-984B-CD01-588E34345676}"/>
              </a:ext>
            </a:extLst>
          </p:cNvPr>
          <p:cNvSpPr txBox="1">
            <a:spLocks noChangeArrowheads="1"/>
          </p:cNvSpPr>
          <p:nvPr/>
        </p:nvSpPr>
        <p:spPr>
          <a:xfrm>
            <a:off x="641363" y="1143507"/>
            <a:ext cx="7953154"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lvl="3">
              <a:lnSpc>
                <a:spcPct val="150000"/>
              </a:lnSpc>
            </a:pPr>
            <a:r>
              <a:rPr lang="en-US" altLang="en-US" sz="2400" dirty="0">
                <a:latin typeface="Calibri" panose="020F0502020204030204" pitchFamily="34" charset="0"/>
                <a:cs typeface="Calibri" panose="020F0502020204030204" pitchFamily="34" charset="0"/>
              </a:rPr>
              <a:t>Use user-item rating matrix </a:t>
            </a:r>
          </a:p>
          <a:p>
            <a:pPr marL="228600" lvl="3">
              <a:lnSpc>
                <a:spcPct val="150000"/>
              </a:lnSpc>
            </a:pPr>
            <a:r>
              <a:rPr lang="en-US" altLang="en-US" sz="2400" dirty="0">
                <a:latin typeface="Calibri" panose="020F0502020204030204" pitchFamily="34" charset="0"/>
                <a:cs typeface="Calibri" panose="020F0502020204030204" pitchFamily="34" charset="0"/>
              </a:rPr>
              <a:t>Make item-to-item correlations </a:t>
            </a:r>
          </a:p>
          <a:p>
            <a:pPr marL="228600" lvl="3">
              <a:lnSpc>
                <a:spcPct val="150000"/>
              </a:lnSpc>
            </a:pPr>
            <a:r>
              <a:rPr lang="en-US" altLang="en-US" sz="2400" dirty="0">
                <a:latin typeface="Calibri" panose="020F0502020204030204" pitchFamily="34" charset="0"/>
                <a:cs typeface="Calibri" panose="020F0502020204030204" pitchFamily="34" charset="0"/>
              </a:rPr>
              <a:t>Find highly correlated items </a:t>
            </a:r>
          </a:p>
          <a:p>
            <a:pPr marL="228600" lvl="3">
              <a:lnSpc>
                <a:spcPct val="150000"/>
              </a:lnSpc>
            </a:pPr>
            <a:r>
              <a:rPr lang="en-US" altLang="en-US" sz="2400" dirty="0">
                <a:latin typeface="Calibri" panose="020F0502020204030204" pitchFamily="34" charset="0"/>
                <a:cs typeface="Calibri" panose="020F0502020204030204" pitchFamily="34" charset="0"/>
              </a:rPr>
              <a:t>Recommend user with similar items</a:t>
            </a:r>
          </a:p>
        </p:txBody>
      </p:sp>
      <p:grpSp>
        <p:nvGrpSpPr>
          <p:cNvPr id="4" name="Group 3">
            <a:extLst>
              <a:ext uri="{FF2B5EF4-FFF2-40B4-BE49-F238E27FC236}">
                <a16:creationId xmlns:a16="http://schemas.microsoft.com/office/drawing/2014/main" id="{E700233A-0680-EF64-B1EA-E8D8DAE28DF9}"/>
              </a:ext>
            </a:extLst>
          </p:cNvPr>
          <p:cNvGrpSpPr/>
          <p:nvPr/>
        </p:nvGrpSpPr>
        <p:grpSpPr>
          <a:xfrm>
            <a:off x="2135561" y="3611391"/>
            <a:ext cx="8000249" cy="3083940"/>
            <a:chOff x="2135561" y="3611391"/>
            <a:chExt cx="8000249" cy="3083940"/>
          </a:xfrm>
        </p:grpSpPr>
        <p:pic>
          <p:nvPicPr>
            <p:cNvPr id="6" name="图片 5">
              <a:extLst>
                <a:ext uri="{FF2B5EF4-FFF2-40B4-BE49-F238E27FC236}">
                  <a16:creationId xmlns:a16="http://schemas.microsoft.com/office/drawing/2014/main" id="{9FC7EF23-031E-B653-68BF-7F4C306F69A6}"/>
                </a:ext>
              </a:extLst>
            </p:cNvPr>
            <p:cNvPicPr>
              <a:picLocks noChangeAspect="1"/>
            </p:cNvPicPr>
            <p:nvPr/>
          </p:nvPicPr>
          <p:blipFill>
            <a:blip r:embed="rId3"/>
            <a:stretch>
              <a:fillRect/>
            </a:stretch>
          </p:blipFill>
          <p:spPr>
            <a:xfrm>
              <a:off x="3241053" y="6069223"/>
              <a:ext cx="556540" cy="626108"/>
            </a:xfrm>
            <a:prstGeom prst="rect">
              <a:avLst/>
            </a:prstGeom>
          </p:spPr>
        </p:pic>
        <p:sp>
          <p:nvSpPr>
            <p:cNvPr id="7" name="文本框 6">
              <a:extLst>
                <a:ext uri="{FF2B5EF4-FFF2-40B4-BE49-F238E27FC236}">
                  <a16:creationId xmlns:a16="http://schemas.microsoft.com/office/drawing/2014/main" id="{58674778-EC4D-4318-002E-CFE2CAA7A4AF}"/>
                </a:ext>
              </a:extLst>
            </p:cNvPr>
            <p:cNvSpPr txBox="1"/>
            <p:nvPr/>
          </p:nvSpPr>
          <p:spPr>
            <a:xfrm>
              <a:off x="2135561" y="6156012"/>
              <a:ext cx="851515" cy="369332"/>
            </a:xfrm>
            <a:prstGeom prst="rect">
              <a:avLst/>
            </a:prstGeom>
            <a:noFill/>
          </p:spPr>
          <p:txBody>
            <a:bodyPr wrap="none" rtlCol="0">
              <a:spAutoFit/>
            </a:bodyPr>
            <a:lstStyle/>
            <a:p>
              <a:r>
                <a:rPr kumimoji="1" lang="en-US" altLang="zh-CN" dirty="0"/>
                <a:t>User D</a:t>
              </a:r>
              <a:endParaRPr kumimoji="1" lang="zh-CN" altLang="en-US" dirty="0"/>
            </a:p>
          </p:txBody>
        </p:sp>
        <p:pic>
          <p:nvPicPr>
            <p:cNvPr id="8" name="图片 7">
              <a:extLst>
                <a:ext uri="{FF2B5EF4-FFF2-40B4-BE49-F238E27FC236}">
                  <a16:creationId xmlns:a16="http://schemas.microsoft.com/office/drawing/2014/main" id="{71499333-C18B-2117-8865-5476CFF2C0D4}"/>
                </a:ext>
              </a:extLst>
            </p:cNvPr>
            <p:cNvPicPr>
              <a:picLocks noChangeAspect="1"/>
            </p:cNvPicPr>
            <p:nvPr/>
          </p:nvPicPr>
          <p:blipFill>
            <a:blip r:embed="rId4"/>
            <a:stretch>
              <a:fillRect/>
            </a:stretch>
          </p:blipFill>
          <p:spPr>
            <a:xfrm>
              <a:off x="3272569" y="3611391"/>
              <a:ext cx="524825" cy="626107"/>
            </a:xfrm>
            <a:prstGeom prst="rect">
              <a:avLst/>
            </a:prstGeom>
          </p:spPr>
        </p:pic>
        <p:pic>
          <p:nvPicPr>
            <p:cNvPr id="9" name="图片 8">
              <a:extLst>
                <a:ext uri="{FF2B5EF4-FFF2-40B4-BE49-F238E27FC236}">
                  <a16:creationId xmlns:a16="http://schemas.microsoft.com/office/drawing/2014/main" id="{61E8F4E6-0CB6-A43D-0C8B-05E964654EFF}"/>
                </a:ext>
              </a:extLst>
            </p:cNvPr>
            <p:cNvPicPr>
              <a:picLocks noChangeAspect="1"/>
            </p:cNvPicPr>
            <p:nvPr/>
          </p:nvPicPr>
          <p:blipFill>
            <a:blip r:embed="rId5"/>
            <a:stretch>
              <a:fillRect/>
            </a:stretch>
          </p:blipFill>
          <p:spPr>
            <a:xfrm>
              <a:off x="3272568" y="4431278"/>
              <a:ext cx="515618" cy="626107"/>
            </a:xfrm>
            <a:prstGeom prst="rect">
              <a:avLst/>
            </a:prstGeom>
          </p:spPr>
        </p:pic>
        <p:pic>
          <p:nvPicPr>
            <p:cNvPr id="10" name="图片 9">
              <a:extLst>
                <a:ext uri="{FF2B5EF4-FFF2-40B4-BE49-F238E27FC236}">
                  <a16:creationId xmlns:a16="http://schemas.microsoft.com/office/drawing/2014/main" id="{A33A8C21-EEE8-A372-0EAA-68E7D0FC86FA}"/>
                </a:ext>
              </a:extLst>
            </p:cNvPr>
            <p:cNvPicPr>
              <a:picLocks noChangeAspect="1"/>
            </p:cNvPicPr>
            <p:nvPr/>
          </p:nvPicPr>
          <p:blipFill>
            <a:blip r:embed="rId6"/>
            <a:stretch>
              <a:fillRect/>
            </a:stretch>
          </p:blipFill>
          <p:spPr>
            <a:xfrm>
              <a:off x="3272568" y="5251164"/>
              <a:ext cx="515618" cy="626108"/>
            </a:xfrm>
            <a:prstGeom prst="rect">
              <a:avLst/>
            </a:prstGeom>
          </p:spPr>
        </p:pic>
        <p:sp>
          <p:nvSpPr>
            <p:cNvPr id="11" name="文本框 10">
              <a:extLst>
                <a:ext uri="{FF2B5EF4-FFF2-40B4-BE49-F238E27FC236}">
                  <a16:creationId xmlns:a16="http://schemas.microsoft.com/office/drawing/2014/main" id="{C354FC3C-EFE8-064C-4482-803F3163EB0D}"/>
                </a:ext>
              </a:extLst>
            </p:cNvPr>
            <p:cNvSpPr txBox="1"/>
            <p:nvPr/>
          </p:nvSpPr>
          <p:spPr>
            <a:xfrm>
              <a:off x="2159775" y="3784804"/>
              <a:ext cx="840295" cy="369332"/>
            </a:xfrm>
            <a:prstGeom prst="rect">
              <a:avLst/>
            </a:prstGeom>
            <a:noFill/>
          </p:spPr>
          <p:txBody>
            <a:bodyPr wrap="none" rtlCol="0">
              <a:spAutoFit/>
            </a:bodyPr>
            <a:lstStyle/>
            <a:p>
              <a:r>
                <a:rPr kumimoji="1" lang="en-US" altLang="zh-CN" dirty="0"/>
                <a:t>User A</a:t>
              </a:r>
              <a:endParaRPr kumimoji="1" lang="zh-CN" altLang="en-US" dirty="0"/>
            </a:p>
          </p:txBody>
        </p:sp>
        <p:sp>
          <p:nvSpPr>
            <p:cNvPr id="12" name="椭圆 11">
              <a:extLst>
                <a:ext uri="{FF2B5EF4-FFF2-40B4-BE49-F238E27FC236}">
                  <a16:creationId xmlns:a16="http://schemas.microsoft.com/office/drawing/2014/main" id="{98E4CFA7-27B7-4D68-A9CC-6BE030166789}"/>
                </a:ext>
              </a:extLst>
            </p:cNvPr>
            <p:cNvSpPr/>
            <p:nvPr/>
          </p:nvSpPr>
          <p:spPr>
            <a:xfrm>
              <a:off x="5224337" y="3703502"/>
              <a:ext cx="515618" cy="51561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endParaRPr kumimoji="1" lang="zh-CN" altLang="en-US"/>
            </a:p>
          </p:txBody>
        </p:sp>
        <p:sp>
          <p:nvSpPr>
            <p:cNvPr id="13" name="椭圆 12">
              <a:extLst>
                <a:ext uri="{FF2B5EF4-FFF2-40B4-BE49-F238E27FC236}">
                  <a16:creationId xmlns:a16="http://schemas.microsoft.com/office/drawing/2014/main" id="{7C937B17-0B7B-8EB9-1318-FBAE6D2A2D47}"/>
                </a:ext>
              </a:extLst>
            </p:cNvPr>
            <p:cNvSpPr/>
            <p:nvPr/>
          </p:nvSpPr>
          <p:spPr>
            <a:xfrm>
              <a:off x="5224337" y="4496246"/>
              <a:ext cx="515618" cy="51561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endParaRPr kumimoji="1" lang="zh-CN" altLang="en-US"/>
            </a:p>
          </p:txBody>
        </p:sp>
        <p:sp>
          <p:nvSpPr>
            <p:cNvPr id="14" name="椭圆 13">
              <a:extLst>
                <a:ext uri="{FF2B5EF4-FFF2-40B4-BE49-F238E27FC236}">
                  <a16:creationId xmlns:a16="http://schemas.microsoft.com/office/drawing/2014/main" id="{5CE4DE40-B9C4-D508-EF8C-FB5BED926310}"/>
                </a:ext>
              </a:extLst>
            </p:cNvPr>
            <p:cNvSpPr/>
            <p:nvPr/>
          </p:nvSpPr>
          <p:spPr>
            <a:xfrm>
              <a:off x="5224337" y="5288990"/>
              <a:ext cx="515618" cy="51561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endParaRPr kumimoji="1" lang="zh-CN" altLang="en-US"/>
            </a:p>
          </p:txBody>
        </p:sp>
        <p:sp>
          <p:nvSpPr>
            <p:cNvPr id="15" name="椭圆 14">
              <a:extLst>
                <a:ext uri="{FF2B5EF4-FFF2-40B4-BE49-F238E27FC236}">
                  <a16:creationId xmlns:a16="http://schemas.microsoft.com/office/drawing/2014/main" id="{60CB1D48-1AA8-B5A3-1BEE-613561559F97}"/>
                </a:ext>
              </a:extLst>
            </p:cNvPr>
            <p:cNvSpPr/>
            <p:nvPr/>
          </p:nvSpPr>
          <p:spPr>
            <a:xfrm>
              <a:off x="5224337" y="6081734"/>
              <a:ext cx="515618" cy="51561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endParaRPr kumimoji="1" lang="zh-CN" altLang="en-US"/>
            </a:p>
          </p:txBody>
        </p:sp>
        <p:sp>
          <p:nvSpPr>
            <p:cNvPr id="16" name="文本框 15">
              <a:extLst>
                <a:ext uri="{FF2B5EF4-FFF2-40B4-BE49-F238E27FC236}">
                  <a16:creationId xmlns:a16="http://schemas.microsoft.com/office/drawing/2014/main" id="{FFADA27D-9433-F1C2-1BF1-78E0A5E74B1E}"/>
                </a:ext>
              </a:extLst>
            </p:cNvPr>
            <p:cNvSpPr txBox="1"/>
            <p:nvPr/>
          </p:nvSpPr>
          <p:spPr>
            <a:xfrm>
              <a:off x="5970486" y="3780875"/>
              <a:ext cx="806631" cy="369332"/>
            </a:xfrm>
            <a:prstGeom prst="rect">
              <a:avLst/>
            </a:prstGeom>
            <a:noFill/>
          </p:spPr>
          <p:txBody>
            <a:bodyPr wrap="none" rtlCol="0">
              <a:spAutoFit/>
            </a:bodyPr>
            <a:lstStyle/>
            <a:p>
              <a:r>
                <a:rPr kumimoji="1" lang="en-US" altLang="zh-CN" dirty="0"/>
                <a:t>Item a</a:t>
              </a:r>
              <a:endParaRPr kumimoji="1" lang="zh-CN" altLang="en-US" dirty="0"/>
            </a:p>
          </p:txBody>
        </p:sp>
        <p:sp>
          <p:nvSpPr>
            <p:cNvPr id="17" name="文本框 16">
              <a:extLst>
                <a:ext uri="{FF2B5EF4-FFF2-40B4-BE49-F238E27FC236}">
                  <a16:creationId xmlns:a16="http://schemas.microsoft.com/office/drawing/2014/main" id="{5D456891-F71B-B458-1C6B-1329459C6F62}"/>
                </a:ext>
              </a:extLst>
            </p:cNvPr>
            <p:cNvSpPr txBox="1"/>
            <p:nvPr/>
          </p:nvSpPr>
          <p:spPr>
            <a:xfrm>
              <a:off x="5970486" y="4577062"/>
              <a:ext cx="824265" cy="369332"/>
            </a:xfrm>
            <a:prstGeom prst="rect">
              <a:avLst/>
            </a:prstGeom>
            <a:noFill/>
          </p:spPr>
          <p:txBody>
            <a:bodyPr wrap="none" rtlCol="0">
              <a:spAutoFit/>
            </a:bodyPr>
            <a:lstStyle/>
            <a:p>
              <a:r>
                <a:rPr kumimoji="1" lang="en-US" altLang="zh-CN" dirty="0"/>
                <a:t>Item b</a:t>
              </a:r>
              <a:endParaRPr kumimoji="1" lang="zh-CN" altLang="en-US" dirty="0"/>
            </a:p>
          </p:txBody>
        </p:sp>
        <p:sp>
          <p:nvSpPr>
            <p:cNvPr id="18" name="文本框 17">
              <a:extLst>
                <a:ext uri="{FF2B5EF4-FFF2-40B4-BE49-F238E27FC236}">
                  <a16:creationId xmlns:a16="http://schemas.microsoft.com/office/drawing/2014/main" id="{7807A38A-9E34-6FF6-689F-382ABD73F292}"/>
                </a:ext>
              </a:extLst>
            </p:cNvPr>
            <p:cNvSpPr txBox="1"/>
            <p:nvPr/>
          </p:nvSpPr>
          <p:spPr>
            <a:xfrm>
              <a:off x="5970486" y="5373249"/>
              <a:ext cx="795411" cy="369332"/>
            </a:xfrm>
            <a:prstGeom prst="rect">
              <a:avLst/>
            </a:prstGeom>
            <a:noFill/>
          </p:spPr>
          <p:txBody>
            <a:bodyPr wrap="none" rtlCol="0">
              <a:spAutoFit/>
            </a:bodyPr>
            <a:lstStyle/>
            <a:p>
              <a:r>
                <a:rPr kumimoji="1" lang="en-US" altLang="zh-CN" dirty="0"/>
                <a:t>Item c</a:t>
              </a:r>
              <a:endParaRPr kumimoji="1" lang="zh-CN" altLang="en-US" dirty="0"/>
            </a:p>
          </p:txBody>
        </p:sp>
        <p:sp>
          <p:nvSpPr>
            <p:cNvPr id="19" name="文本框 18">
              <a:extLst>
                <a:ext uri="{FF2B5EF4-FFF2-40B4-BE49-F238E27FC236}">
                  <a16:creationId xmlns:a16="http://schemas.microsoft.com/office/drawing/2014/main" id="{4180F9EF-0C08-5221-2D91-01669F01ED48}"/>
                </a:ext>
              </a:extLst>
            </p:cNvPr>
            <p:cNvSpPr txBox="1"/>
            <p:nvPr/>
          </p:nvSpPr>
          <p:spPr>
            <a:xfrm>
              <a:off x="5970486" y="6169436"/>
              <a:ext cx="824265" cy="369332"/>
            </a:xfrm>
            <a:prstGeom prst="rect">
              <a:avLst/>
            </a:prstGeom>
            <a:noFill/>
          </p:spPr>
          <p:txBody>
            <a:bodyPr wrap="none" rtlCol="0">
              <a:spAutoFit/>
            </a:bodyPr>
            <a:lstStyle/>
            <a:p>
              <a:r>
                <a:rPr kumimoji="1" lang="en-US" altLang="zh-CN" dirty="0"/>
                <a:t>Item d</a:t>
              </a:r>
              <a:endParaRPr kumimoji="1" lang="zh-CN" altLang="en-US" dirty="0"/>
            </a:p>
          </p:txBody>
        </p:sp>
        <p:sp>
          <p:nvSpPr>
            <p:cNvPr id="20" name="文本框 19">
              <a:extLst>
                <a:ext uri="{FF2B5EF4-FFF2-40B4-BE49-F238E27FC236}">
                  <a16:creationId xmlns:a16="http://schemas.microsoft.com/office/drawing/2014/main" id="{4995336F-7CA3-B3A9-6016-CE8628CDC263}"/>
                </a:ext>
              </a:extLst>
            </p:cNvPr>
            <p:cNvSpPr txBox="1"/>
            <p:nvPr/>
          </p:nvSpPr>
          <p:spPr>
            <a:xfrm>
              <a:off x="2159775" y="4582178"/>
              <a:ext cx="821059" cy="369332"/>
            </a:xfrm>
            <a:prstGeom prst="rect">
              <a:avLst/>
            </a:prstGeom>
            <a:noFill/>
          </p:spPr>
          <p:txBody>
            <a:bodyPr wrap="none" rtlCol="0">
              <a:spAutoFit/>
            </a:bodyPr>
            <a:lstStyle/>
            <a:p>
              <a:r>
                <a:rPr kumimoji="1" lang="en-US" altLang="zh-CN" dirty="0"/>
                <a:t>User B</a:t>
              </a:r>
              <a:endParaRPr kumimoji="1" lang="zh-CN" altLang="en-US" dirty="0"/>
            </a:p>
          </p:txBody>
        </p:sp>
        <p:sp>
          <p:nvSpPr>
            <p:cNvPr id="21" name="文本框 20">
              <a:extLst>
                <a:ext uri="{FF2B5EF4-FFF2-40B4-BE49-F238E27FC236}">
                  <a16:creationId xmlns:a16="http://schemas.microsoft.com/office/drawing/2014/main" id="{24436CD8-DE5E-7091-2079-AAD0C0FE8AD9}"/>
                </a:ext>
              </a:extLst>
            </p:cNvPr>
            <p:cNvSpPr txBox="1"/>
            <p:nvPr/>
          </p:nvSpPr>
          <p:spPr>
            <a:xfrm>
              <a:off x="2159775" y="5379552"/>
              <a:ext cx="835485" cy="369332"/>
            </a:xfrm>
            <a:prstGeom prst="rect">
              <a:avLst/>
            </a:prstGeom>
            <a:noFill/>
          </p:spPr>
          <p:txBody>
            <a:bodyPr wrap="none" rtlCol="0">
              <a:spAutoFit/>
            </a:bodyPr>
            <a:lstStyle/>
            <a:p>
              <a:r>
                <a:rPr kumimoji="1" lang="en-US" altLang="zh-CN" dirty="0"/>
                <a:t>User C</a:t>
              </a:r>
              <a:endParaRPr kumimoji="1" lang="zh-CN" altLang="en-US" dirty="0"/>
            </a:p>
          </p:txBody>
        </p:sp>
        <p:sp>
          <p:nvSpPr>
            <p:cNvPr id="22" name="椭圆 21">
              <a:extLst>
                <a:ext uri="{FF2B5EF4-FFF2-40B4-BE49-F238E27FC236}">
                  <a16:creationId xmlns:a16="http://schemas.microsoft.com/office/drawing/2014/main" id="{DF3B3F72-FC73-FCD0-86BC-EEE328848ED9}"/>
                </a:ext>
              </a:extLst>
            </p:cNvPr>
            <p:cNvSpPr/>
            <p:nvPr/>
          </p:nvSpPr>
          <p:spPr>
            <a:xfrm>
              <a:off x="8546723" y="3667477"/>
              <a:ext cx="426853" cy="42685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r>
                <a:rPr kumimoji="1" lang="en-US" altLang="zh-CN" dirty="0"/>
                <a:t>a</a:t>
              </a:r>
              <a:endParaRPr kumimoji="1" lang="zh-CN" altLang="en-US" dirty="0"/>
            </a:p>
          </p:txBody>
        </p:sp>
        <p:sp>
          <p:nvSpPr>
            <p:cNvPr id="23" name="矩形 22">
              <a:extLst>
                <a:ext uri="{FF2B5EF4-FFF2-40B4-BE49-F238E27FC236}">
                  <a16:creationId xmlns:a16="http://schemas.microsoft.com/office/drawing/2014/main" id="{A7974DB1-BD4F-0C16-B86B-890998327A7E}"/>
                </a:ext>
              </a:extLst>
            </p:cNvPr>
            <p:cNvSpPr/>
            <p:nvPr/>
          </p:nvSpPr>
          <p:spPr>
            <a:xfrm>
              <a:off x="7741536" y="3667476"/>
              <a:ext cx="386530" cy="38653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dirty="0"/>
                <a:t>A</a:t>
              </a:r>
              <a:endParaRPr kumimoji="1" lang="zh-CN" altLang="en-US" dirty="0"/>
            </a:p>
          </p:txBody>
        </p:sp>
        <p:sp>
          <p:nvSpPr>
            <p:cNvPr id="24" name="椭圆 23">
              <a:extLst>
                <a:ext uri="{FF2B5EF4-FFF2-40B4-BE49-F238E27FC236}">
                  <a16:creationId xmlns:a16="http://schemas.microsoft.com/office/drawing/2014/main" id="{742ABDB0-9A34-730F-435F-6724AC33DFD0}"/>
                </a:ext>
              </a:extLst>
            </p:cNvPr>
            <p:cNvSpPr/>
            <p:nvPr/>
          </p:nvSpPr>
          <p:spPr>
            <a:xfrm>
              <a:off x="9120376" y="3667477"/>
              <a:ext cx="426853" cy="42685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r>
                <a:rPr kumimoji="1" lang="en-US" altLang="zh-CN" dirty="0"/>
                <a:t>b</a:t>
              </a:r>
              <a:endParaRPr kumimoji="1" lang="zh-CN" altLang="en-US" dirty="0"/>
            </a:p>
          </p:txBody>
        </p:sp>
        <p:sp>
          <p:nvSpPr>
            <p:cNvPr id="25" name="椭圆 24">
              <a:extLst>
                <a:ext uri="{FF2B5EF4-FFF2-40B4-BE49-F238E27FC236}">
                  <a16:creationId xmlns:a16="http://schemas.microsoft.com/office/drawing/2014/main" id="{BBF0B2AD-27ED-E3B9-5C10-33144B32D886}"/>
                </a:ext>
              </a:extLst>
            </p:cNvPr>
            <p:cNvSpPr/>
            <p:nvPr/>
          </p:nvSpPr>
          <p:spPr>
            <a:xfrm>
              <a:off x="9694029" y="3667477"/>
              <a:ext cx="426853" cy="42685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r>
                <a:rPr kumimoji="1" lang="en-US" altLang="zh-CN" dirty="0"/>
                <a:t>c</a:t>
              </a:r>
              <a:endParaRPr kumimoji="1" lang="zh-CN" altLang="en-US" dirty="0"/>
            </a:p>
          </p:txBody>
        </p:sp>
        <p:sp>
          <p:nvSpPr>
            <p:cNvPr id="26" name="椭圆 25">
              <a:extLst>
                <a:ext uri="{FF2B5EF4-FFF2-40B4-BE49-F238E27FC236}">
                  <a16:creationId xmlns:a16="http://schemas.microsoft.com/office/drawing/2014/main" id="{80751753-D201-D0FE-2D95-58FE80261C8C}"/>
                </a:ext>
              </a:extLst>
            </p:cNvPr>
            <p:cNvSpPr/>
            <p:nvPr/>
          </p:nvSpPr>
          <p:spPr>
            <a:xfrm>
              <a:off x="8546723" y="4581129"/>
              <a:ext cx="426853" cy="42685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r>
                <a:rPr kumimoji="1" lang="en-US" altLang="zh-CN" dirty="0"/>
                <a:t>a</a:t>
              </a:r>
              <a:endParaRPr kumimoji="1" lang="zh-CN" altLang="en-US" dirty="0"/>
            </a:p>
          </p:txBody>
        </p:sp>
        <p:sp>
          <p:nvSpPr>
            <p:cNvPr id="27" name="矩形 26">
              <a:extLst>
                <a:ext uri="{FF2B5EF4-FFF2-40B4-BE49-F238E27FC236}">
                  <a16:creationId xmlns:a16="http://schemas.microsoft.com/office/drawing/2014/main" id="{3D9A0588-85AC-4744-AF9B-6084BE6B90B8}"/>
                </a:ext>
              </a:extLst>
            </p:cNvPr>
            <p:cNvSpPr/>
            <p:nvPr/>
          </p:nvSpPr>
          <p:spPr>
            <a:xfrm>
              <a:off x="7741536" y="4581128"/>
              <a:ext cx="386530" cy="38653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dirty="0"/>
                <a:t>B</a:t>
              </a:r>
              <a:endParaRPr kumimoji="1" lang="zh-CN" altLang="en-US" dirty="0"/>
            </a:p>
          </p:txBody>
        </p:sp>
        <p:sp>
          <p:nvSpPr>
            <p:cNvPr id="28" name="椭圆 27">
              <a:extLst>
                <a:ext uri="{FF2B5EF4-FFF2-40B4-BE49-F238E27FC236}">
                  <a16:creationId xmlns:a16="http://schemas.microsoft.com/office/drawing/2014/main" id="{46809B71-9BC6-5714-4263-9072CFA258C5}"/>
                </a:ext>
              </a:extLst>
            </p:cNvPr>
            <p:cNvSpPr/>
            <p:nvPr/>
          </p:nvSpPr>
          <p:spPr>
            <a:xfrm>
              <a:off x="8549804" y="5445225"/>
              <a:ext cx="426853" cy="42685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r>
                <a:rPr kumimoji="1" lang="en-US" altLang="zh-CN" dirty="0"/>
                <a:t>a</a:t>
              </a:r>
              <a:endParaRPr kumimoji="1" lang="zh-CN" altLang="en-US" dirty="0"/>
            </a:p>
          </p:txBody>
        </p:sp>
        <p:sp>
          <p:nvSpPr>
            <p:cNvPr id="29" name="矩形 28">
              <a:extLst>
                <a:ext uri="{FF2B5EF4-FFF2-40B4-BE49-F238E27FC236}">
                  <a16:creationId xmlns:a16="http://schemas.microsoft.com/office/drawing/2014/main" id="{3780ED2D-A09F-849A-2F61-4FDB35C743B6}"/>
                </a:ext>
              </a:extLst>
            </p:cNvPr>
            <p:cNvSpPr/>
            <p:nvPr/>
          </p:nvSpPr>
          <p:spPr>
            <a:xfrm>
              <a:off x="7744617" y="5445224"/>
              <a:ext cx="386530" cy="38653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dirty="0"/>
                <a:t>C</a:t>
              </a:r>
              <a:endParaRPr kumimoji="1" lang="zh-CN" altLang="en-US" dirty="0"/>
            </a:p>
          </p:txBody>
        </p:sp>
        <p:sp>
          <p:nvSpPr>
            <p:cNvPr id="30" name="椭圆 29">
              <a:extLst>
                <a:ext uri="{FF2B5EF4-FFF2-40B4-BE49-F238E27FC236}">
                  <a16:creationId xmlns:a16="http://schemas.microsoft.com/office/drawing/2014/main" id="{32E3E133-9B63-7B3F-02BE-6EF2F113AE46}"/>
                </a:ext>
              </a:extLst>
            </p:cNvPr>
            <p:cNvSpPr/>
            <p:nvPr/>
          </p:nvSpPr>
          <p:spPr>
            <a:xfrm>
              <a:off x="9123457" y="5445225"/>
              <a:ext cx="426853" cy="42685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r>
                <a:rPr kumimoji="1" lang="en-US" altLang="zh-CN" dirty="0"/>
                <a:t>b</a:t>
              </a:r>
              <a:endParaRPr kumimoji="1" lang="zh-CN" altLang="en-US" dirty="0"/>
            </a:p>
          </p:txBody>
        </p:sp>
        <p:cxnSp>
          <p:nvCxnSpPr>
            <p:cNvPr id="31" name="直线箭头连接符 30">
              <a:extLst>
                <a:ext uri="{FF2B5EF4-FFF2-40B4-BE49-F238E27FC236}">
                  <a16:creationId xmlns:a16="http://schemas.microsoft.com/office/drawing/2014/main" id="{0D08A6B1-8691-CE38-A39B-A5FBCEB4DD95}"/>
                </a:ext>
              </a:extLst>
            </p:cNvPr>
            <p:cNvCxnSpPr>
              <a:stCxn id="8" idx="3"/>
              <a:endCxn id="12" idx="2"/>
            </p:cNvCxnSpPr>
            <p:nvPr/>
          </p:nvCxnSpPr>
          <p:spPr>
            <a:xfrm>
              <a:off x="3797393" y="3924445"/>
              <a:ext cx="1426944" cy="36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659C0079-2DC8-CEC0-70A4-F471F3B7E8CD}"/>
                </a:ext>
              </a:extLst>
            </p:cNvPr>
            <p:cNvCxnSpPr>
              <a:stCxn id="8" idx="3"/>
              <a:endCxn id="13" idx="2"/>
            </p:cNvCxnSpPr>
            <p:nvPr/>
          </p:nvCxnSpPr>
          <p:spPr>
            <a:xfrm>
              <a:off x="3797393" y="3924445"/>
              <a:ext cx="1426944" cy="829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2E6922DC-7E7E-7AE2-202A-E471312CC0B1}"/>
                </a:ext>
              </a:extLst>
            </p:cNvPr>
            <p:cNvCxnSpPr>
              <a:cxnSpLocks/>
              <a:stCxn id="8" idx="3"/>
              <a:endCxn id="14" idx="2"/>
            </p:cNvCxnSpPr>
            <p:nvPr/>
          </p:nvCxnSpPr>
          <p:spPr>
            <a:xfrm>
              <a:off x="3797393" y="3924445"/>
              <a:ext cx="1426944" cy="16223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620420FD-87F7-2894-A6B9-24D11F4375DD}"/>
                </a:ext>
              </a:extLst>
            </p:cNvPr>
            <p:cNvCxnSpPr>
              <a:stCxn id="9" idx="3"/>
              <a:endCxn id="14" idx="2"/>
            </p:cNvCxnSpPr>
            <p:nvPr/>
          </p:nvCxnSpPr>
          <p:spPr>
            <a:xfrm>
              <a:off x="3788187" y="4744331"/>
              <a:ext cx="1436151" cy="80246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6" name="直线箭头连接符 34">
              <a:extLst>
                <a:ext uri="{FF2B5EF4-FFF2-40B4-BE49-F238E27FC236}">
                  <a16:creationId xmlns:a16="http://schemas.microsoft.com/office/drawing/2014/main" id="{C6CFCBF6-E051-A308-C825-BE3C8F155CA2}"/>
                </a:ext>
              </a:extLst>
            </p:cNvPr>
            <p:cNvCxnSpPr>
              <a:stCxn id="10" idx="3"/>
              <a:endCxn id="12" idx="2"/>
            </p:cNvCxnSpPr>
            <p:nvPr/>
          </p:nvCxnSpPr>
          <p:spPr>
            <a:xfrm flipV="1">
              <a:off x="3788187" y="3961312"/>
              <a:ext cx="1436151" cy="1602907"/>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1266" name="直线箭头连接符 35">
              <a:extLst>
                <a:ext uri="{FF2B5EF4-FFF2-40B4-BE49-F238E27FC236}">
                  <a16:creationId xmlns:a16="http://schemas.microsoft.com/office/drawing/2014/main" id="{66661CC0-E4EB-12A4-95B8-593D5AF28FBE}"/>
                </a:ext>
              </a:extLst>
            </p:cNvPr>
            <p:cNvCxnSpPr>
              <a:stCxn id="10" idx="3"/>
              <a:endCxn id="13" idx="2"/>
            </p:cNvCxnSpPr>
            <p:nvPr/>
          </p:nvCxnSpPr>
          <p:spPr>
            <a:xfrm flipV="1">
              <a:off x="3788187" y="4754056"/>
              <a:ext cx="1436151" cy="81016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1271" name="椭圆 65">
              <a:extLst>
                <a:ext uri="{FF2B5EF4-FFF2-40B4-BE49-F238E27FC236}">
                  <a16:creationId xmlns:a16="http://schemas.microsoft.com/office/drawing/2014/main" id="{3BBE263A-4893-4522-25A2-F998295D2295}"/>
                </a:ext>
              </a:extLst>
            </p:cNvPr>
            <p:cNvSpPr/>
            <p:nvPr/>
          </p:nvSpPr>
          <p:spPr>
            <a:xfrm>
              <a:off x="8546723" y="6254791"/>
              <a:ext cx="426853" cy="42685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r>
                <a:rPr kumimoji="1" lang="en-US" altLang="zh-CN" dirty="0"/>
                <a:t>a</a:t>
              </a:r>
              <a:endParaRPr kumimoji="1" lang="zh-CN" altLang="en-US" dirty="0"/>
            </a:p>
          </p:txBody>
        </p:sp>
        <p:sp>
          <p:nvSpPr>
            <p:cNvPr id="11272" name="矩形 66">
              <a:extLst>
                <a:ext uri="{FF2B5EF4-FFF2-40B4-BE49-F238E27FC236}">
                  <a16:creationId xmlns:a16="http://schemas.microsoft.com/office/drawing/2014/main" id="{3EAAD612-3071-7A12-A7A0-22457F2B4EC4}"/>
                </a:ext>
              </a:extLst>
            </p:cNvPr>
            <p:cNvSpPr/>
            <p:nvPr/>
          </p:nvSpPr>
          <p:spPr>
            <a:xfrm>
              <a:off x="7741536" y="6254790"/>
              <a:ext cx="386530" cy="38653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dirty="0"/>
                <a:t>D</a:t>
              </a:r>
              <a:endParaRPr kumimoji="1" lang="zh-CN" altLang="en-US" dirty="0"/>
            </a:p>
          </p:txBody>
        </p:sp>
        <p:cxnSp>
          <p:nvCxnSpPr>
            <p:cNvPr id="11273" name="直线箭头连接符 2">
              <a:extLst>
                <a:ext uri="{FF2B5EF4-FFF2-40B4-BE49-F238E27FC236}">
                  <a16:creationId xmlns:a16="http://schemas.microsoft.com/office/drawing/2014/main" id="{2505960F-8C61-F332-C696-A9A43E5F39C7}"/>
                </a:ext>
              </a:extLst>
            </p:cNvPr>
            <p:cNvCxnSpPr>
              <a:stCxn id="6" idx="3"/>
              <a:endCxn id="12" idx="2"/>
            </p:cNvCxnSpPr>
            <p:nvPr/>
          </p:nvCxnSpPr>
          <p:spPr>
            <a:xfrm flipV="1">
              <a:off x="3797593" y="3961311"/>
              <a:ext cx="1426744" cy="242096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1274" name="椭圆 70">
              <a:extLst>
                <a:ext uri="{FF2B5EF4-FFF2-40B4-BE49-F238E27FC236}">
                  <a16:creationId xmlns:a16="http://schemas.microsoft.com/office/drawing/2014/main" id="{44736EDC-E8C3-99E7-F3B3-28F4AD033A2E}"/>
                </a:ext>
              </a:extLst>
            </p:cNvPr>
            <p:cNvSpPr/>
            <p:nvPr/>
          </p:nvSpPr>
          <p:spPr>
            <a:xfrm>
              <a:off x="9708957" y="5445225"/>
              <a:ext cx="426853" cy="42685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r>
                <a:rPr kumimoji="1" lang="en-US" altLang="zh-CN" dirty="0"/>
                <a:t>d</a:t>
              </a:r>
              <a:endParaRPr kumimoji="1" lang="zh-CN" altLang="en-US" dirty="0"/>
            </a:p>
          </p:txBody>
        </p:sp>
        <p:sp>
          <p:nvSpPr>
            <p:cNvPr id="11275" name="椭圆 71">
              <a:extLst>
                <a:ext uri="{FF2B5EF4-FFF2-40B4-BE49-F238E27FC236}">
                  <a16:creationId xmlns:a16="http://schemas.microsoft.com/office/drawing/2014/main" id="{4C9C2A95-1B51-2109-D2CF-FB2FFB3FFFCE}"/>
                </a:ext>
              </a:extLst>
            </p:cNvPr>
            <p:cNvSpPr/>
            <p:nvPr/>
          </p:nvSpPr>
          <p:spPr>
            <a:xfrm>
              <a:off x="9174200" y="4560967"/>
              <a:ext cx="426853" cy="42685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r>
                <a:rPr kumimoji="1" lang="en-US" altLang="zh-CN" dirty="0"/>
                <a:t>b</a:t>
              </a:r>
              <a:endParaRPr kumimoji="1" lang="zh-CN" altLang="en-US" dirty="0"/>
            </a:p>
          </p:txBody>
        </p:sp>
        <p:cxnSp>
          <p:nvCxnSpPr>
            <p:cNvPr id="11276" name="直线箭头连接符 73">
              <a:extLst>
                <a:ext uri="{FF2B5EF4-FFF2-40B4-BE49-F238E27FC236}">
                  <a16:creationId xmlns:a16="http://schemas.microsoft.com/office/drawing/2014/main" id="{4B87E2D4-111B-8154-104A-1A1B4EA67799}"/>
                </a:ext>
              </a:extLst>
            </p:cNvPr>
            <p:cNvCxnSpPr>
              <a:cxnSpLocks/>
              <a:stCxn id="9" idx="3"/>
              <a:endCxn id="13" idx="2"/>
            </p:cNvCxnSpPr>
            <p:nvPr/>
          </p:nvCxnSpPr>
          <p:spPr>
            <a:xfrm>
              <a:off x="3788187" y="4744331"/>
              <a:ext cx="1436151" cy="972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277" name="直线箭头连接符 76">
              <a:extLst>
                <a:ext uri="{FF2B5EF4-FFF2-40B4-BE49-F238E27FC236}">
                  <a16:creationId xmlns:a16="http://schemas.microsoft.com/office/drawing/2014/main" id="{310CFB3F-891D-95BD-F130-7A4CFA97C130}"/>
                </a:ext>
              </a:extLst>
            </p:cNvPr>
            <p:cNvCxnSpPr>
              <a:cxnSpLocks/>
              <a:stCxn id="10" idx="3"/>
              <a:endCxn id="15" idx="2"/>
            </p:cNvCxnSpPr>
            <p:nvPr/>
          </p:nvCxnSpPr>
          <p:spPr>
            <a:xfrm>
              <a:off x="3788187" y="5564219"/>
              <a:ext cx="1436151" cy="77532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grpSp>
      <p:pic>
        <p:nvPicPr>
          <p:cNvPr id="11278" name="Picture 2" descr="Example of user-item ratings matrix in a movie recommendation scenario. |  Download Scientific Diagram">
            <a:extLst>
              <a:ext uri="{FF2B5EF4-FFF2-40B4-BE49-F238E27FC236}">
                <a16:creationId xmlns:a16="http://schemas.microsoft.com/office/drawing/2014/main" id="{39E1B46A-BD56-A350-B91C-706D0CD7B9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15199" y="1045845"/>
            <a:ext cx="4179403" cy="2330632"/>
          </a:xfrm>
          <a:prstGeom prst="rect">
            <a:avLst/>
          </a:prstGeom>
          <a:noFill/>
          <a:extLst>
            <a:ext uri="{909E8E84-426E-40DD-AFC4-6F175D3DCCD1}">
              <a14:hiddenFill xmlns:a14="http://schemas.microsoft.com/office/drawing/2010/main">
                <a:solidFill>
                  <a:srgbClr val="FFFFFF"/>
                </a:solidFill>
              </a14:hiddenFill>
            </a:ext>
          </a:extLst>
        </p:spPr>
      </p:pic>
      <p:sp>
        <p:nvSpPr>
          <p:cNvPr id="11279" name="TextBox 11278">
            <a:extLst>
              <a:ext uri="{FF2B5EF4-FFF2-40B4-BE49-F238E27FC236}">
                <a16:creationId xmlns:a16="http://schemas.microsoft.com/office/drawing/2014/main" id="{236DBB42-CEFB-8851-61A5-DE02FAB21841}"/>
              </a:ext>
            </a:extLst>
          </p:cNvPr>
          <p:cNvSpPr txBox="1"/>
          <p:nvPr/>
        </p:nvSpPr>
        <p:spPr>
          <a:xfrm>
            <a:off x="9168170" y="3324878"/>
            <a:ext cx="1436151" cy="369332"/>
          </a:xfrm>
          <a:prstGeom prst="rect">
            <a:avLst/>
          </a:prstGeom>
          <a:noFill/>
        </p:spPr>
        <p:txBody>
          <a:bodyPr wrap="square">
            <a:spAutoFit/>
          </a:bodyPr>
          <a:lstStyle/>
          <a:p>
            <a:r>
              <a:rPr lang="en-US" altLang="en-US" sz="1800" dirty="0">
                <a:latin typeface="Calibri" panose="020F0502020204030204" pitchFamily="34" charset="0"/>
                <a:cs typeface="Calibri" panose="020F0502020204030204" pitchFamily="34" charset="0"/>
              </a:rPr>
              <a:t>Rating matrix </a:t>
            </a:r>
            <a:endParaRPr lang="en-US" dirty="0"/>
          </a:p>
        </p:txBody>
      </p:sp>
    </p:spTree>
    <p:extLst>
      <p:ext uri="{BB962C8B-B14F-4D97-AF65-F5344CB8AC3E}">
        <p14:creationId xmlns:p14="http://schemas.microsoft.com/office/powerpoint/2010/main" val="11115733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Item-based collaborative filtering (2) </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27</a:t>
            </a:fld>
            <a:endParaRPr lang="zh-CN" altLang="en-US" dirty="0">
              <a:latin typeface="Calibri" panose="020F0502020204030204" pitchFamily="34" charset="0"/>
              <a:cs typeface="Calibri" panose="020F0502020204030204" pitchFamily="34" charset="0"/>
            </a:endParaRPr>
          </a:p>
        </p:txBody>
      </p:sp>
      <p:sp>
        <p:nvSpPr>
          <p:cNvPr id="3" name="Rectangle 5">
            <a:extLst>
              <a:ext uri="{FF2B5EF4-FFF2-40B4-BE49-F238E27FC236}">
                <a16:creationId xmlns:a16="http://schemas.microsoft.com/office/drawing/2014/main" id="{14AD193D-C751-984B-CD01-588E34345676}"/>
              </a:ext>
            </a:extLst>
          </p:cNvPr>
          <p:cNvSpPr txBox="1">
            <a:spLocks noChangeArrowheads="1"/>
          </p:cNvSpPr>
          <p:nvPr/>
        </p:nvSpPr>
        <p:spPr>
          <a:xfrm>
            <a:off x="641363" y="1143507"/>
            <a:ext cx="7953154"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lvl="3">
              <a:lnSpc>
                <a:spcPct val="150000"/>
              </a:lnSpc>
            </a:pPr>
            <a:r>
              <a:rPr lang="en-US" altLang="en-US" sz="2400" dirty="0">
                <a:latin typeface="Calibri" panose="020F0502020204030204" pitchFamily="34" charset="0"/>
                <a:cs typeface="Calibri" panose="020F0502020204030204" pitchFamily="34" charset="0"/>
              </a:rPr>
              <a:t>Use user-item rating matrix </a:t>
            </a:r>
          </a:p>
          <a:p>
            <a:pPr marL="228600" lvl="3">
              <a:lnSpc>
                <a:spcPct val="150000"/>
              </a:lnSpc>
            </a:pPr>
            <a:r>
              <a:rPr lang="en-US" altLang="en-US" sz="2400" dirty="0">
                <a:latin typeface="Calibri" panose="020F0502020204030204" pitchFamily="34" charset="0"/>
                <a:cs typeface="Calibri" panose="020F0502020204030204" pitchFamily="34" charset="0"/>
              </a:rPr>
              <a:t>Make item-to-item correlations </a:t>
            </a:r>
          </a:p>
          <a:p>
            <a:pPr marL="228600" lvl="3">
              <a:lnSpc>
                <a:spcPct val="150000"/>
              </a:lnSpc>
            </a:pPr>
            <a:r>
              <a:rPr lang="en-US" altLang="en-US" sz="2400" dirty="0">
                <a:latin typeface="Calibri" panose="020F0502020204030204" pitchFamily="34" charset="0"/>
                <a:cs typeface="Calibri" panose="020F0502020204030204" pitchFamily="34" charset="0"/>
              </a:rPr>
              <a:t>Find highly correlated items </a:t>
            </a:r>
          </a:p>
          <a:p>
            <a:pPr marL="228600" lvl="3">
              <a:lnSpc>
                <a:spcPct val="150000"/>
              </a:lnSpc>
            </a:pPr>
            <a:r>
              <a:rPr lang="en-US" altLang="en-US" sz="2400" dirty="0">
                <a:latin typeface="Calibri" panose="020F0502020204030204" pitchFamily="34" charset="0"/>
                <a:cs typeface="Calibri" panose="020F0502020204030204" pitchFamily="34" charset="0"/>
              </a:rPr>
              <a:t>Recommend user with similar items</a:t>
            </a:r>
          </a:p>
        </p:txBody>
      </p:sp>
      <p:grpSp>
        <p:nvGrpSpPr>
          <p:cNvPr id="35" name="Group 34">
            <a:extLst>
              <a:ext uri="{FF2B5EF4-FFF2-40B4-BE49-F238E27FC236}">
                <a16:creationId xmlns:a16="http://schemas.microsoft.com/office/drawing/2014/main" id="{DAA49A0D-D088-FB0C-4B7F-EE5611675694}"/>
              </a:ext>
            </a:extLst>
          </p:cNvPr>
          <p:cNvGrpSpPr/>
          <p:nvPr/>
        </p:nvGrpSpPr>
        <p:grpSpPr>
          <a:xfrm>
            <a:off x="2135561" y="3611391"/>
            <a:ext cx="8000249" cy="3109986"/>
            <a:chOff x="2135561" y="3611391"/>
            <a:chExt cx="8000249" cy="3109986"/>
          </a:xfrm>
        </p:grpSpPr>
        <p:pic>
          <p:nvPicPr>
            <p:cNvPr id="37" name="图片 5">
              <a:extLst>
                <a:ext uri="{FF2B5EF4-FFF2-40B4-BE49-F238E27FC236}">
                  <a16:creationId xmlns:a16="http://schemas.microsoft.com/office/drawing/2014/main" id="{8F4666A4-F847-7E82-722C-55E8D0E4E1BD}"/>
                </a:ext>
              </a:extLst>
            </p:cNvPr>
            <p:cNvPicPr>
              <a:picLocks noChangeAspect="1"/>
            </p:cNvPicPr>
            <p:nvPr/>
          </p:nvPicPr>
          <p:blipFill>
            <a:blip r:embed="rId3"/>
            <a:stretch>
              <a:fillRect/>
            </a:stretch>
          </p:blipFill>
          <p:spPr>
            <a:xfrm>
              <a:off x="3241053" y="6069223"/>
              <a:ext cx="556540" cy="626108"/>
            </a:xfrm>
            <a:prstGeom prst="rect">
              <a:avLst/>
            </a:prstGeom>
          </p:spPr>
        </p:pic>
        <p:sp>
          <p:nvSpPr>
            <p:cNvPr id="38" name="文本框 6">
              <a:extLst>
                <a:ext uri="{FF2B5EF4-FFF2-40B4-BE49-F238E27FC236}">
                  <a16:creationId xmlns:a16="http://schemas.microsoft.com/office/drawing/2014/main" id="{71056DF9-924B-2601-835D-2DBAD14C6636}"/>
                </a:ext>
              </a:extLst>
            </p:cNvPr>
            <p:cNvSpPr txBox="1"/>
            <p:nvPr/>
          </p:nvSpPr>
          <p:spPr>
            <a:xfrm>
              <a:off x="2135561" y="6156012"/>
              <a:ext cx="851515" cy="369332"/>
            </a:xfrm>
            <a:prstGeom prst="rect">
              <a:avLst/>
            </a:prstGeom>
            <a:noFill/>
          </p:spPr>
          <p:txBody>
            <a:bodyPr wrap="none" rtlCol="0">
              <a:spAutoFit/>
            </a:bodyPr>
            <a:lstStyle/>
            <a:p>
              <a:r>
                <a:rPr kumimoji="1" lang="en-US" altLang="zh-CN" dirty="0"/>
                <a:t>User D</a:t>
              </a:r>
              <a:endParaRPr kumimoji="1" lang="zh-CN" altLang="en-US" dirty="0"/>
            </a:p>
          </p:txBody>
        </p:sp>
        <p:pic>
          <p:nvPicPr>
            <p:cNvPr id="39" name="图片 7">
              <a:extLst>
                <a:ext uri="{FF2B5EF4-FFF2-40B4-BE49-F238E27FC236}">
                  <a16:creationId xmlns:a16="http://schemas.microsoft.com/office/drawing/2014/main" id="{34FA389B-753F-4E0D-FF83-F164EE92C8CB}"/>
                </a:ext>
              </a:extLst>
            </p:cNvPr>
            <p:cNvPicPr>
              <a:picLocks noChangeAspect="1"/>
            </p:cNvPicPr>
            <p:nvPr/>
          </p:nvPicPr>
          <p:blipFill>
            <a:blip r:embed="rId4"/>
            <a:stretch>
              <a:fillRect/>
            </a:stretch>
          </p:blipFill>
          <p:spPr>
            <a:xfrm>
              <a:off x="3272569" y="3611391"/>
              <a:ext cx="524825" cy="626107"/>
            </a:xfrm>
            <a:prstGeom prst="rect">
              <a:avLst/>
            </a:prstGeom>
          </p:spPr>
        </p:pic>
        <p:pic>
          <p:nvPicPr>
            <p:cNvPr id="40" name="图片 8">
              <a:extLst>
                <a:ext uri="{FF2B5EF4-FFF2-40B4-BE49-F238E27FC236}">
                  <a16:creationId xmlns:a16="http://schemas.microsoft.com/office/drawing/2014/main" id="{C930FAE0-AF7F-5403-4104-C88B4C41847E}"/>
                </a:ext>
              </a:extLst>
            </p:cNvPr>
            <p:cNvPicPr>
              <a:picLocks noChangeAspect="1"/>
            </p:cNvPicPr>
            <p:nvPr/>
          </p:nvPicPr>
          <p:blipFill>
            <a:blip r:embed="rId5"/>
            <a:stretch>
              <a:fillRect/>
            </a:stretch>
          </p:blipFill>
          <p:spPr>
            <a:xfrm>
              <a:off x="3272568" y="4431278"/>
              <a:ext cx="515618" cy="626107"/>
            </a:xfrm>
            <a:prstGeom prst="rect">
              <a:avLst/>
            </a:prstGeom>
          </p:spPr>
        </p:pic>
        <p:pic>
          <p:nvPicPr>
            <p:cNvPr id="41" name="图片 9">
              <a:extLst>
                <a:ext uri="{FF2B5EF4-FFF2-40B4-BE49-F238E27FC236}">
                  <a16:creationId xmlns:a16="http://schemas.microsoft.com/office/drawing/2014/main" id="{9E6D872F-DA19-025A-FF4C-D6EC71D9D895}"/>
                </a:ext>
              </a:extLst>
            </p:cNvPr>
            <p:cNvPicPr>
              <a:picLocks noChangeAspect="1"/>
            </p:cNvPicPr>
            <p:nvPr/>
          </p:nvPicPr>
          <p:blipFill>
            <a:blip r:embed="rId6"/>
            <a:stretch>
              <a:fillRect/>
            </a:stretch>
          </p:blipFill>
          <p:spPr>
            <a:xfrm>
              <a:off x="3272568" y="5251164"/>
              <a:ext cx="515618" cy="626108"/>
            </a:xfrm>
            <a:prstGeom prst="rect">
              <a:avLst/>
            </a:prstGeom>
          </p:spPr>
        </p:pic>
        <p:sp>
          <p:nvSpPr>
            <p:cNvPr id="42" name="文本框 10">
              <a:extLst>
                <a:ext uri="{FF2B5EF4-FFF2-40B4-BE49-F238E27FC236}">
                  <a16:creationId xmlns:a16="http://schemas.microsoft.com/office/drawing/2014/main" id="{973148A7-1B7E-AF20-F421-6FE5F26E7B0A}"/>
                </a:ext>
              </a:extLst>
            </p:cNvPr>
            <p:cNvSpPr txBox="1"/>
            <p:nvPr/>
          </p:nvSpPr>
          <p:spPr>
            <a:xfrm>
              <a:off x="2159775" y="3784804"/>
              <a:ext cx="840295" cy="369332"/>
            </a:xfrm>
            <a:prstGeom prst="rect">
              <a:avLst/>
            </a:prstGeom>
            <a:noFill/>
          </p:spPr>
          <p:txBody>
            <a:bodyPr wrap="none" rtlCol="0">
              <a:spAutoFit/>
            </a:bodyPr>
            <a:lstStyle/>
            <a:p>
              <a:r>
                <a:rPr kumimoji="1" lang="en-US" altLang="zh-CN" dirty="0"/>
                <a:t>User A</a:t>
              </a:r>
              <a:endParaRPr kumimoji="1" lang="zh-CN" altLang="en-US" dirty="0"/>
            </a:p>
          </p:txBody>
        </p:sp>
        <p:sp>
          <p:nvSpPr>
            <p:cNvPr id="43" name="椭圆 11">
              <a:extLst>
                <a:ext uri="{FF2B5EF4-FFF2-40B4-BE49-F238E27FC236}">
                  <a16:creationId xmlns:a16="http://schemas.microsoft.com/office/drawing/2014/main" id="{07C87493-3C38-2AD3-B032-CEDD0ACA745C}"/>
                </a:ext>
              </a:extLst>
            </p:cNvPr>
            <p:cNvSpPr/>
            <p:nvPr/>
          </p:nvSpPr>
          <p:spPr>
            <a:xfrm>
              <a:off x="5224337" y="3703502"/>
              <a:ext cx="515618" cy="51561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endParaRPr kumimoji="1" lang="zh-CN" altLang="en-US"/>
            </a:p>
          </p:txBody>
        </p:sp>
        <p:sp>
          <p:nvSpPr>
            <p:cNvPr id="44" name="椭圆 12">
              <a:extLst>
                <a:ext uri="{FF2B5EF4-FFF2-40B4-BE49-F238E27FC236}">
                  <a16:creationId xmlns:a16="http://schemas.microsoft.com/office/drawing/2014/main" id="{37DDF7A1-FE88-8B43-05B7-6A8CC83DB9D7}"/>
                </a:ext>
              </a:extLst>
            </p:cNvPr>
            <p:cNvSpPr/>
            <p:nvPr/>
          </p:nvSpPr>
          <p:spPr>
            <a:xfrm>
              <a:off x="5224337" y="4496246"/>
              <a:ext cx="515618" cy="51561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endParaRPr kumimoji="1" lang="zh-CN" altLang="en-US"/>
            </a:p>
          </p:txBody>
        </p:sp>
        <p:sp>
          <p:nvSpPr>
            <p:cNvPr id="45" name="椭圆 13">
              <a:extLst>
                <a:ext uri="{FF2B5EF4-FFF2-40B4-BE49-F238E27FC236}">
                  <a16:creationId xmlns:a16="http://schemas.microsoft.com/office/drawing/2014/main" id="{CFBCE772-CEF2-4A60-93C5-27858B86ECE6}"/>
                </a:ext>
              </a:extLst>
            </p:cNvPr>
            <p:cNvSpPr/>
            <p:nvPr/>
          </p:nvSpPr>
          <p:spPr>
            <a:xfrm>
              <a:off x="5224337" y="5288990"/>
              <a:ext cx="515618" cy="51561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endParaRPr kumimoji="1" lang="zh-CN" altLang="en-US"/>
            </a:p>
          </p:txBody>
        </p:sp>
        <p:sp>
          <p:nvSpPr>
            <p:cNvPr id="46" name="椭圆 14">
              <a:extLst>
                <a:ext uri="{FF2B5EF4-FFF2-40B4-BE49-F238E27FC236}">
                  <a16:creationId xmlns:a16="http://schemas.microsoft.com/office/drawing/2014/main" id="{4687832B-3CD6-61EB-3388-4CB4DCFE97C8}"/>
                </a:ext>
              </a:extLst>
            </p:cNvPr>
            <p:cNvSpPr/>
            <p:nvPr/>
          </p:nvSpPr>
          <p:spPr>
            <a:xfrm>
              <a:off x="5224337" y="6081734"/>
              <a:ext cx="515618" cy="51561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endParaRPr kumimoji="1" lang="zh-CN" altLang="en-US"/>
            </a:p>
          </p:txBody>
        </p:sp>
        <p:sp>
          <p:nvSpPr>
            <p:cNvPr id="47" name="文本框 15">
              <a:extLst>
                <a:ext uri="{FF2B5EF4-FFF2-40B4-BE49-F238E27FC236}">
                  <a16:creationId xmlns:a16="http://schemas.microsoft.com/office/drawing/2014/main" id="{02F5F917-2F76-52FE-7E90-CC9B252A95C6}"/>
                </a:ext>
              </a:extLst>
            </p:cNvPr>
            <p:cNvSpPr txBox="1"/>
            <p:nvPr/>
          </p:nvSpPr>
          <p:spPr>
            <a:xfrm>
              <a:off x="5970486" y="3780875"/>
              <a:ext cx="806631" cy="369332"/>
            </a:xfrm>
            <a:prstGeom prst="rect">
              <a:avLst/>
            </a:prstGeom>
            <a:noFill/>
          </p:spPr>
          <p:txBody>
            <a:bodyPr wrap="none" rtlCol="0">
              <a:spAutoFit/>
            </a:bodyPr>
            <a:lstStyle/>
            <a:p>
              <a:r>
                <a:rPr kumimoji="1" lang="en-US" altLang="zh-CN" dirty="0"/>
                <a:t>Item a</a:t>
              </a:r>
              <a:endParaRPr kumimoji="1" lang="zh-CN" altLang="en-US" dirty="0"/>
            </a:p>
          </p:txBody>
        </p:sp>
        <p:sp>
          <p:nvSpPr>
            <p:cNvPr id="48" name="文本框 16">
              <a:extLst>
                <a:ext uri="{FF2B5EF4-FFF2-40B4-BE49-F238E27FC236}">
                  <a16:creationId xmlns:a16="http://schemas.microsoft.com/office/drawing/2014/main" id="{7367BDD0-412A-010B-4C2D-C6397D68781B}"/>
                </a:ext>
              </a:extLst>
            </p:cNvPr>
            <p:cNvSpPr txBox="1"/>
            <p:nvPr/>
          </p:nvSpPr>
          <p:spPr>
            <a:xfrm>
              <a:off x="5970486" y="4577062"/>
              <a:ext cx="824265" cy="369332"/>
            </a:xfrm>
            <a:prstGeom prst="rect">
              <a:avLst/>
            </a:prstGeom>
            <a:noFill/>
          </p:spPr>
          <p:txBody>
            <a:bodyPr wrap="none" rtlCol="0">
              <a:spAutoFit/>
            </a:bodyPr>
            <a:lstStyle/>
            <a:p>
              <a:r>
                <a:rPr kumimoji="1" lang="en-US" altLang="zh-CN" dirty="0"/>
                <a:t>Item b</a:t>
              </a:r>
              <a:endParaRPr kumimoji="1" lang="zh-CN" altLang="en-US" dirty="0"/>
            </a:p>
          </p:txBody>
        </p:sp>
        <p:sp>
          <p:nvSpPr>
            <p:cNvPr id="49" name="文本框 17">
              <a:extLst>
                <a:ext uri="{FF2B5EF4-FFF2-40B4-BE49-F238E27FC236}">
                  <a16:creationId xmlns:a16="http://schemas.microsoft.com/office/drawing/2014/main" id="{530B9DE9-592E-FF31-7647-8E8914119A25}"/>
                </a:ext>
              </a:extLst>
            </p:cNvPr>
            <p:cNvSpPr txBox="1"/>
            <p:nvPr/>
          </p:nvSpPr>
          <p:spPr>
            <a:xfrm>
              <a:off x="5970486" y="5373249"/>
              <a:ext cx="795411" cy="369332"/>
            </a:xfrm>
            <a:prstGeom prst="rect">
              <a:avLst/>
            </a:prstGeom>
            <a:noFill/>
          </p:spPr>
          <p:txBody>
            <a:bodyPr wrap="none" rtlCol="0">
              <a:spAutoFit/>
            </a:bodyPr>
            <a:lstStyle/>
            <a:p>
              <a:r>
                <a:rPr kumimoji="1" lang="en-US" altLang="zh-CN" dirty="0"/>
                <a:t>Item c</a:t>
              </a:r>
              <a:endParaRPr kumimoji="1" lang="zh-CN" altLang="en-US" dirty="0"/>
            </a:p>
          </p:txBody>
        </p:sp>
        <p:sp>
          <p:nvSpPr>
            <p:cNvPr id="50" name="文本框 18">
              <a:extLst>
                <a:ext uri="{FF2B5EF4-FFF2-40B4-BE49-F238E27FC236}">
                  <a16:creationId xmlns:a16="http://schemas.microsoft.com/office/drawing/2014/main" id="{62E54B56-08B8-4F1C-41E2-E21D10D60C8F}"/>
                </a:ext>
              </a:extLst>
            </p:cNvPr>
            <p:cNvSpPr txBox="1"/>
            <p:nvPr/>
          </p:nvSpPr>
          <p:spPr>
            <a:xfrm>
              <a:off x="5970486" y="6169436"/>
              <a:ext cx="824265" cy="369332"/>
            </a:xfrm>
            <a:prstGeom prst="rect">
              <a:avLst/>
            </a:prstGeom>
            <a:noFill/>
          </p:spPr>
          <p:txBody>
            <a:bodyPr wrap="none" rtlCol="0">
              <a:spAutoFit/>
            </a:bodyPr>
            <a:lstStyle/>
            <a:p>
              <a:r>
                <a:rPr kumimoji="1" lang="en-US" altLang="zh-CN" dirty="0"/>
                <a:t>Item d</a:t>
              </a:r>
              <a:endParaRPr kumimoji="1" lang="zh-CN" altLang="en-US" dirty="0"/>
            </a:p>
          </p:txBody>
        </p:sp>
        <p:sp>
          <p:nvSpPr>
            <p:cNvPr id="51" name="文本框 19">
              <a:extLst>
                <a:ext uri="{FF2B5EF4-FFF2-40B4-BE49-F238E27FC236}">
                  <a16:creationId xmlns:a16="http://schemas.microsoft.com/office/drawing/2014/main" id="{C85BAC8E-1B07-9FC2-3336-4E09AE5026D9}"/>
                </a:ext>
              </a:extLst>
            </p:cNvPr>
            <p:cNvSpPr txBox="1"/>
            <p:nvPr/>
          </p:nvSpPr>
          <p:spPr>
            <a:xfrm>
              <a:off x="2159775" y="4582178"/>
              <a:ext cx="821059" cy="369332"/>
            </a:xfrm>
            <a:prstGeom prst="rect">
              <a:avLst/>
            </a:prstGeom>
            <a:noFill/>
          </p:spPr>
          <p:txBody>
            <a:bodyPr wrap="none" rtlCol="0">
              <a:spAutoFit/>
            </a:bodyPr>
            <a:lstStyle/>
            <a:p>
              <a:r>
                <a:rPr kumimoji="1" lang="en-US" altLang="zh-CN" dirty="0"/>
                <a:t>User B</a:t>
              </a:r>
              <a:endParaRPr kumimoji="1" lang="zh-CN" altLang="en-US" dirty="0"/>
            </a:p>
          </p:txBody>
        </p:sp>
        <p:sp>
          <p:nvSpPr>
            <p:cNvPr id="52" name="文本框 20">
              <a:extLst>
                <a:ext uri="{FF2B5EF4-FFF2-40B4-BE49-F238E27FC236}">
                  <a16:creationId xmlns:a16="http://schemas.microsoft.com/office/drawing/2014/main" id="{75ADB0E4-D747-97C7-CC51-BD19D2681D8A}"/>
                </a:ext>
              </a:extLst>
            </p:cNvPr>
            <p:cNvSpPr txBox="1"/>
            <p:nvPr/>
          </p:nvSpPr>
          <p:spPr>
            <a:xfrm>
              <a:off x="2159775" y="5379552"/>
              <a:ext cx="835485" cy="369332"/>
            </a:xfrm>
            <a:prstGeom prst="rect">
              <a:avLst/>
            </a:prstGeom>
            <a:noFill/>
          </p:spPr>
          <p:txBody>
            <a:bodyPr wrap="none" rtlCol="0">
              <a:spAutoFit/>
            </a:bodyPr>
            <a:lstStyle/>
            <a:p>
              <a:r>
                <a:rPr kumimoji="1" lang="en-US" altLang="zh-CN" dirty="0"/>
                <a:t>User C</a:t>
              </a:r>
              <a:endParaRPr kumimoji="1" lang="zh-CN" altLang="en-US" dirty="0"/>
            </a:p>
          </p:txBody>
        </p:sp>
        <p:sp>
          <p:nvSpPr>
            <p:cNvPr id="53" name="椭圆 21">
              <a:extLst>
                <a:ext uri="{FF2B5EF4-FFF2-40B4-BE49-F238E27FC236}">
                  <a16:creationId xmlns:a16="http://schemas.microsoft.com/office/drawing/2014/main" id="{8CB745C4-8AFF-00AD-DA73-5A7663FA5779}"/>
                </a:ext>
              </a:extLst>
            </p:cNvPr>
            <p:cNvSpPr/>
            <p:nvPr/>
          </p:nvSpPr>
          <p:spPr>
            <a:xfrm>
              <a:off x="8546723" y="3667477"/>
              <a:ext cx="426853" cy="42685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r>
                <a:rPr kumimoji="1" lang="en-US" altLang="zh-CN" dirty="0"/>
                <a:t>a</a:t>
              </a:r>
              <a:endParaRPr kumimoji="1" lang="zh-CN" altLang="en-US" dirty="0"/>
            </a:p>
          </p:txBody>
        </p:sp>
        <p:sp>
          <p:nvSpPr>
            <p:cNvPr id="54" name="矩形 22">
              <a:extLst>
                <a:ext uri="{FF2B5EF4-FFF2-40B4-BE49-F238E27FC236}">
                  <a16:creationId xmlns:a16="http://schemas.microsoft.com/office/drawing/2014/main" id="{1A69342E-5D61-43C3-399F-1CC7F95BC268}"/>
                </a:ext>
              </a:extLst>
            </p:cNvPr>
            <p:cNvSpPr/>
            <p:nvPr/>
          </p:nvSpPr>
          <p:spPr>
            <a:xfrm>
              <a:off x="7741536" y="3667476"/>
              <a:ext cx="386530" cy="38653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dirty="0"/>
                <a:t>A</a:t>
              </a:r>
              <a:endParaRPr kumimoji="1" lang="zh-CN" altLang="en-US" dirty="0"/>
            </a:p>
          </p:txBody>
        </p:sp>
        <p:sp>
          <p:nvSpPr>
            <p:cNvPr id="55" name="椭圆 23">
              <a:extLst>
                <a:ext uri="{FF2B5EF4-FFF2-40B4-BE49-F238E27FC236}">
                  <a16:creationId xmlns:a16="http://schemas.microsoft.com/office/drawing/2014/main" id="{65101024-94D2-B159-8D9B-2A28C7BDFE78}"/>
                </a:ext>
              </a:extLst>
            </p:cNvPr>
            <p:cNvSpPr/>
            <p:nvPr/>
          </p:nvSpPr>
          <p:spPr>
            <a:xfrm>
              <a:off x="9120376" y="3667477"/>
              <a:ext cx="426853" cy="42685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r>
                <a:rPr kumimoji="1" lang="en-US" altLang="zh-CN" dirty="0"/>
                <a:t>b</a:t>
              </a:r>
              <a:endParaRPr kumimoji="1" lang="zh-CN" altLang="en-US" dirty="0"/>
            </a:p>
          </p:txBody>
        </p:sp>
        <p:sp>
          <p:nvSpPr>
            <p:cNvPr id="56" name="椭圆 24">
              <a:extLst>
                <a:ext uri="{FF2B5EF4-FFF2-40B4-BE49-F238E27FC236}">
                  <a16:creationId xmlns:a16="http://schemas.microsoft.com/office/drawing/2014/main" id="{04664F1A-1B1E-A6B1-56F4-2F14BBFE2265}"/>
                </a:ext>
              </a:extLst>
            </p:cNvPr>
            <p:cNvSpPr/>
            <p:nvPr/>
          </p:nvSpPr>
          <p:spPr>
            <a:xfrm>
              <a:off x="9694029" y="3667477"/>
              <a:ext cx="426853" cy="42685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r>
                <a:rPr kumimoji="1" lang="en-US" altLang="zh-CN" dirty="0"/>
                <a:t>c</a:t>
              </a:r>
              <a:endParaRPr kumimoji="1" lang="zh-CN" altLang="en-US" dirty="0"/>
            </a:p>
          </p:txBody>
        </p:sp>
        <p:sp>
          <p:nvSpPr>
            <p:cNvPr id="57" name="椭圆 25">
              <a:extLst>
                <a:ext uri="{FF2B5EF4-FFF2-40B4-BE49-F238E27FC236}">
                  <a16:creationId xmlns:a16="http://schemas.microsoft.com/office/drawing/2014/main" id="{5625E10E-537D-180B-6710-A764672EB3D6}"/>
                </a:ext>
              </a:extLst>
            </p:cNvPr>
            <p:cNvSpPr/>
            <p:nvPr/>
          </p:nvSpPr>
          <p:spPr>
            <a:xfrm>
              <a:off x="8546723" y="4581129"/>
              <a:ext cx="426853" cy="42685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r>
                <a:rPr kumimoji="1" lang="en-US" altLang="zh-CN" dirty="0"/>
                <a:t>a</a:t>
              </a:r>
              <a:endParaRPr kumimoji="1" lang="zh-CN" altLang="en-US" dirty="0"/>
            </a:p>
          </p:txBody>
        </p:sp>
        <p:sp>
          <p:nvSpPr>
            <p:cNvPr id="58" name="矩形 26">
              <a:extLst>
                <a:ext uri="{FF2B5EF4-FFF2-40B4-BE49-F238E27FC236}">
                  <a16:creationId xmlns:a16="http://schemas.microsoft.com/office/drawing/2014/main" id="{CC5A8852-3144-F16D-A7E5-D5E897495425}"/>
                </a:ext>
              </a:extLst>
            </p:cNvPr>
            <p:cNvSpPr/>
            <p:nvPr/>
          </p:nvSpPr>
          <p:spPr>
            <a:xfrm>
              <a:off x="7741536" y="4581128"/>
              <a:ext cx="386530" cy="38653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dirty="0"/>
                <a:t>B</a:t>
              </a:r>
              <a:endParaRPr kumimoji="1" lang="zh-CN" altLang="en-US" dirty="0"/>
            </a:p>
          </p:txBody>
        </p:sp>
        <p:sp>
          <p:nvSpPr>
            <p:cNvPr id="59" name="椭圆 27">
              <a:extLst>
                <a:ext uri="{FF2B5EF4-FFF2-40B4-BE49-F238E27FC236}">
                  <a16:creationId xmlns:a16="http://schemas.microsoft.com/office/drawing/2014/main" id="{C50F4FFF-9BCC-DCCF-FC99-97B5144169C3}"/>
                </a:ext>
              </a:extLst>
            </p:cNvPr>
            <p:cNvSpPr/>
            <p:nvPr/>
          </p:nvSpPr>
          <p:spPr>
            <a:xfrm>
              <a:off x="8549804" y="5445225"/>
              <a:ext cx="426853" cy="42685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r>
                <a:rPr kumimoji="1" lang="en-US" altLang="zh-CN" dirty="0"/>
                <a:t>a</a:t>
              </a:r>
              <a:endParaRPr kumimoji="1" lang="zh-CN" altLang="en-US" dirty="0"/>
            </a:p>
          </p:txBody>
        </p:sp>
        <p:sp>
          <p:nvSpPr>
            <p:cNvPr id="60" name="矩形 28">
              <a:extLst>
                <a:ext uri="{FF2B5EF4-FFF2-40B4-BE49-F238E27FC236}">
                  <a16:creationId xmlns:a16="http://schemas.microsoft.com/office/drawing/2014/main" id="{6F9F5802-DED5-8F83-D55B-745AB5B1F504}"/>
                </a:ext>
              </a:extLst>
            </p:cNvPr>
            <p:cNvSpPr/>
            <p:nvPr/>
          </p:nvSpPr>
          <p:spPr>
            <a:xfrm>
              <a:off x="7744617" y="5445224"/>
              <a:ext cx="386530" cy="38653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dirty="0"/>
                <a:t>C</a:t>
              </a:r>
              <a:endParaRPr kumimoji="1" lang="zh-CN" altLang="en-US" dirty="0"/>
            </a:p>
          </p:txBody>
        </p:sp>
        <p:sp>
          <p:nvSpPr>
            <p:cNvPr id="61" name="椭圆 29">
              <a:extLst>
                <a:ext uri="{FF2B5EF4-FFF2-40B4-BE49-F238E27FC236}">
                  <a16:creationId xmlns:a16="http://schemas.microsoft.com/office/drawing/2014/main" id="{FD406C4F-9587-9B90-3E5D-DDA5EA422331}"/>
                </a:ext>
              </a:extLst>
            </p:cNvPr>
            <p:cNvSpPr/>
            <p:nvPr/>
          </p:nvSpPr>
          <p:spPr>
            <a:xfrm>
              <a:off x="9123457" y="5445225"/>
              <a:ext cx="426853" cy="42685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r>
                <a:rPr kumimoji="1" lang="en-US" altLang="zh-CN" dirty="0"/>
                <a:t>b</a:t>
              </a:r>
              <a:endParaRPr kumimoji="1" lang="zh-CN" altLang="en-US" dirty="0"/>
            </a:p>
          </p:txBody>
        </p:sp>
        <p:cxnSp>
          <p:nvCxnSpPr>
            <p:cNvPr id="62" name="直线箭头连接符 30">
              <a:extLst>
                <a:ext uri="{FF2B5EF4-FFF2-40B4-BE49-F238E27FC236}">
                  <a16:creationId xmlns:a16="http://schemas.microsoft.com/office/drawing/2014/main" id="{765C5440-51CC-1E29-6980-362C0F21A742}"/>
                </a:ext>
              </a:extLst>
            </p:cNvPr>
            <p:cNvCxnSpPr>
              <a:stCxn id="39" idx="3"/>
              <a:endCxn id="43" idx="2"/>
            </p:cNvCxnSpPr>
            <p:nvPr/>
          </p:nvCxnSpPr>
          <p:spPr>
            <a:xfrm>
              <a:off x="3797393" y="3924445"/>
              <a:ext cx="1426944" cy="368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线箭头连接符 31">
              <a:extLst>
                <a:ext uri="{FF2B5EF4-FFF2-40B4-BE49-F238E27FC236}">
                  <a16:creationId xmlns:a16="http://schemas.microsoft.com/office/drawing/2014/main" id="{3550D52F-66AD-8077-0E84-7B9FD7EE1C25}"/>
                </a:ext>
              </a:extLst>
            </p:cNvPr>
            <p:cNvCxnSpPr>
              <a:stCxn id="39" idx="3"/>
              <a:endCxn id="44" idx="2"/>
            </p:cNvCxnSpPr>
            <p:nvPr/>
          </p:nvCxnSpPr>
          <p:spPr>
            <a:xfrm>
              <a:off x="3797393" y="3924445"/>
              <a:ext cx="1426944" cy="829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64" name="直线箭头连接符 32">
              <a:extLst>
                <a:ext uri="{FF2B5EF4-FFF2-40B4-BE49-F238E27FC236}">
                  <a16:creationId xmlns:a16="http://schemas.microsoft.com/office/drawing/2014/main" id="{44295070-29FA-DE5B-A6C2-51D692BDD489}"/>
                </a:ext>
              </a:extLst>
            </p:cNvPr>
            <p:cNvCxnSpPr>
              <a:cxnSpLocks/>
              <a:stCxn id="39" idx="3"/>
              <a:endCxn id="45" idx="2"/>
            </p:cNvCxnSpPr>
            <p:nvPr/>
          </p:nvCxnSpPr>
          <p:spPr>
            <a:xfrm>
              <a:off x="3797393" y="3924445"/>
              <a:ext cx="1426944" cy="16223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65" name="直线箭头连接符 33">
              <a:extLst>
                <a:ext uri="{FF2B5EF4-FFF2-40B4-BE49-F238E27FC236}">
                  <a16:creationId xmlns:a16="http://schemas.microsoft.com/office/drawing/2014/main" id="{5E4C0799-8437-FFF2-C4C8-F29AC3F85362}"/>
                </a:ext>
              </a:extLst>
            </p:cNvPr>
            <p:cNvCxnSpPr>
              <a:stCxn id="40" idx="3"/>
              <a:endCxn id="45" idx="2"/>
            </p:cNvCxnSpPr>
            <p:nvPr/>
          </p:nvCxnSpPr>
          <p:spPr>
            <a:xfrm>
              <a:off x="3788187" y="4744331"/>
              <a:ext cx="1436151" cy="80246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267" name="直线箭头连接符 34">
              <a:extLst>
                <a:ext uri="{FF2B5EF4-FFF2-40B4-BE49-F238E27FC236}">
                  <a16:creationId xmlns:a16="http://schemas.microsoft.com/office/drawing/2014/main" id="{B27B4C35-E962-8D26-CA35-33D66FE709B3}"/>
                </a:ext>
              </a:extLst>
            </p:cNvPr>
            <p:cNvCxnSpPr>
              <a:stCxn id="41" idx="3"/>
              <a:endCxn id="43" idx="2"/>
            </p:cNvCxnSpPr>
            <p:nvPr/>
          </p:nvCxnSpPr>
          <p:spPr>
            <a:xfrm flipV="1">
              <a:off x="3788187" y="3961312"/>
              <a:ext cx="1436151" cy="1602907"/>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1268" name="直线箭头连接符 35">
              <a:extLst>
                <a:ext uri="{FF2B5EF4-FFF2-40B4-BE49-F238E27FC236}">
                  <a16:creationId xmlns:a16="http://schemas.microsoft.com/office/drawing/2014/main" id="{27CFB928-8F83-635D-59E0-5632803634D7}"/>
                </a:ext>
              </a:extLst>
            </p:cNvPr>
            <p:cNvCxnSpPr>
              <a:stCxn id="41" idx="3"/>
              <a:endCxn id="44" idx="2"/>
            </p:cNvCxnSpPr>
            <p:nvPr/>
          </p:nvCxnSpPr>
          <p:spPr>
            <a:xfrm flipV="1">
              <a:off x="3788187" y="4754056"/>
              <a:ext cx="1436151" cy="810163"/>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11269" name="椭圆 65">
              <a:extLst>
                <a:ext uri="{FF2B5EF4-FFF2-40B4-BE49-F238E27FC236}">
                  <a16:creationId xmlns:a16="http://schemas.microsoft.com/office/drawing/2014/main" id="{7A911D85-6887-CCD9-E530-34B1D862AADD}"/>
                </a:ext>
              </a:extLst>
            </p:cNvPr>
            <p:cNvSpPr/>
            <p:nvPr/>
          </p:nvSpPr>
          <p:spPr>
            <a:xfrm>
              <a:off x="8546723" y="6254791"/>
              <a:ext cx="426853" cy="42685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r>
                <a:rPr kumimoji="1" lang="en-US" altLang="zh-CN" dirty="0"/>
                <a:t>a</a:t>
              </a:r>
              <a:endParaRPr kumimoji="1" lang="zh-CN" altLang="en-US" dirty="0"/>
            </a:p>
          </p:txBody>
        </p:sp>
        <p:sp>
          <p:nvSpPr>
            <p:cNvPr id="11270" name="矩形 66">
              <a:extLst>
                <a:ext uri="{FF2B5EF4-FFF2-40B4-BE49-F238E27FC236}">
                  <a16:creationId xmlns:a16="http://schemas.microsoft.com/office/drawing/2014/main" id="{974F6F1B-F30B-D7B7-5B29-60C7F1763D06}"/>
                </a:ext>
              </a:extLst>
            </p:cNvPr>
            <p:cNvSpPr/>
            <p:nvPr/>
          </p:nvSpPr>
          <p:spPr>
            <a:xfrm>
              <a:off x="7741536" y="6254790"/>
              <a:ext cx="386530" cy="38653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kumimoji="1" lang="en-US" altLang="zh-CN" dirty="0"/>
                <a:t>D</a:t>
              </a:r>
              <a:endParaRPr kumimoji="1" lang="zh-CN" altLang="en-US" dirty="0"/>
            </a:p>
          </p:txBody>
        </p:sp>
        <p:cxnSp>
          <p:nvCxnSpPr>
            <p:cNvPr id="11280" name="直线箭头连接符 2">
              <a:extLst>
                <a:ext uri="{FF2B5EF4-FFF2-40B4-BE49-F238E27FC236}">
                  <a16:creationId xmlns:a16="http://schemas.microsoft.com/office/drawing/2014/main" id="{E0AD841E-1F43-2230-EBE5-4181F5CA3FE2}"/>
                </a:ext>
              </a:extLst>
            </p:cNvPr>
            <p:cNvCxnSpPr>
              <a:stCxn id="37" idx="3"/>
              <a:endCxn id="43" idx="2"/>
            </p:cNvCxnSpPr>
            <p:nvPr/>
          </p:nvCxnSpPr>
          <p:spPr>
            <a:xfrm flipV="1">
              <a:off x="3797593" y="3961311"/>
              <a:ext cx="1426744" cy="2420966"/>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11281" name="椭圆 70">
              <a:extLst>
                <a:ext uri="{FF2B5EF4-FFF2-40B4-BE49-F238E27FC236}">
                  <a16:creationId xmlns:a16="http://schemas.microsoft.com/office/drawing/2014/main" id="{7C7B87FA-D443-B333-971A-78D787CB0A82}"/>
                </a:ext>
              </a:extLst>
            </p:cNvPr>
            <p:cNvSpPr/>
            <p:nvPr/>
          </p:nvSpPr>
          <p:spPr>
            <a:xfrm>
              <a:off x="9708957" y="5445225"/>
              <a:ext cx="426853" cy="42685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r>
                <a:rPr kumimoji="1" lang="en-US" altLang="zh-CN" dirty="0"/>
                <a:t>d</a:t>
              </a:r>
              <a:endParaRPr kumimoji="1" lang="zh-CN" altLang="en-US" dirty="0"/>
            </a:p>
          </p:txBody>
        </p:sp>
        <p:sp>
          <p:nvSpPr>
            <p:cNvPr id="11282" name="椭圆 71">
              <a:extLst>
                <a:ext uri="{FF2B5EF4-FFF2-40B4-BE49-F238E27FC236}">
                  <a16:creationId xmlns:a16="http://schemas.microsoft.com/office/drawing/2014/main" id="{AC83FEC9-6843-09F8-5ADC-63F80055DBC5}"/>
                </a:ext>
              </a:extLst>
            </p:cNvPr>
            <p:cNvSpPr/>
            <p:nvPr/>
          </p:nvSpPr>
          <p:spPr>
            <a:xfrm>
              <a:off x="9174200" y="4560967"/>
              <a:ext cx="426853" cy="426853"/>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r>
                <a:rPr kumimoji="1" lang="en-US" altLang="zh-CN" dirty="0"/>
                <a:t>b</a:t>
              </a:r>
              <a:endParaRPr kumimoji="1" lang="zh-CN" altLang="en-US" dirty="0"/>
            </a:p>
          </p:txBody>
        </p:sp>
        <p:cxnSp>
          <p:nvCxnSpPr>
            <p:cNvPr id="11283" name="直线箭头连接符 73">
              <a:extLst>
                <a:ext uri="{FF2B5EF4-FFF2-40B4-BE49-F238E27FC236}">
                  <a16:creationId xmlns:a16="http://schemas.microsoft.com/office/drawing/2014/main" id="{08506DC0-F0AD-C8DB-5708-785A2CE0D566}"/>
                </a:ext>
              </a:extLst>
            </p:cNvPr>
            <p:cNvCxnSpPr>
              <a:cxnSpLocks/>
              <a:stCxn id="40" idx="3"/>
              <a:endCxn id="44" idx="2"/>
            </p:cNvCxnSpPr>
            <p:nvPr/>
          </p:nvCxnSpPr>
          <p:spPr>
            <a:xfrm>
              <a:off x="3788187" y="4744331"/>
              <a:ext cx="1436151" cy="972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284" name="直线箭头连接符 76">
              <a:extLst>
                <a:ext uri="{FF2B5EF4-FFF2-40B4-BE49-F238E27FC236}">
                  <a16:creationId xmlns:a16="http://schemas.microsoft.com/office/drawing/2014/main" id="{C226D87C-B05C-3E7A-F952-971B1BF7F1FC}"/>
                </a:ext>
              </a:extLst>
            </p:cNvPr>
            <p:cNvCxnSpPr>
              <a:cxnSpLocks/>
              <a:stCxn id="41" idx="3"/>
              <a:endCxn id="46" idx="2"/>
            </p:cNvCxnSpPr>
            <p:nvPr/>
          </p:nvCxnSpPr>
          <p:spPr>
            <a:xfrm>
              <a:off x="3788187" y="5564219"/>
              <a:ext cx="1436151" cy="77532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11285" name="直线箭头连接符 4100">
              <a:extLst>
                <a:ext uri="{FF2B5EF4-FFF2-40B4-BE49-F238E27FC236}">
                  <a16:creationId xmlns:a16="http://schemas.microsoft.com/office/drawing/2014/main" id="{8FF342A6-759A-3089-FBFC-AE7599EFECAE}"/>
                </a:ext>
              </a:extLst>
            </p:cNvPr>
            <p:cNvCxnSpPr>
              <a:stCxn id="44" idx="2"/>
              <a:endCxn id="37" idx="3"/>
            </p:cNvCxnSpPr>
            <p:nvPr/>
          </p:nvCxnSpPr>
          <p:spPr>
            <a:xfrm flipH="1">
              <a:off x="3797593" y="4754055"/>
              <a:ext cx="1426744" cy="162822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1286" name="文本框 81">
              <a:extLst>
                <a:ext uri="{FF2B5EF4-FFF2-40B4-BE49-F238E27FC236}">
                  <a16:creationId xmlns:a16="http://schemas.microsoft.com/office/drawing/2014/main" id="{A1E67ADF-6C45-FAD9-2244-8942A2B8C05C}"/>
                </a:ext>
              </a:extLst>
            </p:cNvPr>
            <p:cNvSpPr txBox="1"/>
            <p:nvPr/>
          </p:nvSpPr>
          <p:spPr>
            <a:xfrm rot="18745120">
              <a:off x="3765404" y="5813757"/>
              <a:ext cx="1476686" cy="338554"/>
            </a:xfrm>
            <a:prstGeom prst="rect">
              <a:avLst/>
            </a:prstGeom>
            <a:noFill/>
          </p:spPr>
          <p:txBody>
            <a:bodyPr wrap="none" rtlCol="0">
              <a:spAutoFit/>
            </a:bodyPr>
            <a:lstStyle/>
            <a:p>
              <a:r>
                <a:rPr kumimoji="1" lang="en-US" altLang="zh-CN" sz="1600" dirty="0">
                  <a:solidFill>
                    <a:schemeClr val="accent2"/>
                  </a:solidFill>
                </a:rPr>
                <a:t>recommended</a:t>
              </a:r>
              <a:endParaRPr kumimoji="1" lang="zh-CN" altLang="en-US" sz="1600" dirty="0">
                <a:solidFill>
                  <a:schemeClr val="accent2"/>
                </a:solidFill>
              </a:endParaRPr>
            </a:p>
          </p:txBody>
        </p:sp>
      </p:grpSp>
      <p:pic>
        <p:nvPicPr>
          <p:cNvPr id="11287" name="图片 4">
            <a:extLst>
              <a:ext uri="{FF2B5EF4-FFF2-40B4-BE49-F238E27FC236}">
                <a16:creationId xmlns:a16="http://schemas.microsoft.com/office/drawing/2014/main" id="{9C820A8D-37C3-08AA-A501-40A8EA04521B}"/>
              </a:ext>
            </a:extLst>
          </p:cNvPr>
          <p:cNvPicPr>
            <a:picLocks noChangeAspect="1"/>
          </p:cNvPicPr>
          <p:nvPr/>
        </p:nvPicPr>
        <p:blipFill>
          <a:blip r:embed="rId7"/>
          <a:stretch>
            <a:fillRect/>
          </a:stretch>
        </p:blipFill>
        <p:spPr>
          <a:xfrm>
            <a:off x="6765897" y="1280739"/>
            <a:ext cx="3070187" cy="813600"/>
          </a:xfrm>
          <a:prstGeom prst="rect">
            <a:avLst/>
          </a:prstGeom>
        </p:spPr>
      </p:pic>
      <p:pic>
        <p:nvPicPr>
          <p:cNvPr id="11288" name="图片 36">
            <a:extLst>
              <a:ext uri="{FF2B5EF4-FFF2-40B4-BE49-F238E27FC236}">
                <a16:creationId xmlns:a16="http://schemas.microsoft.com/office/drawing/2014/main" id="{95FDD355-DC31-73B6-1765-780867DFF481}"/>
              </a:ext>
            </a:extLst>
          </p:cNvPr>
          <p:cNvPicPr>
            <a:picLocks noChangeAspect="1"/>
          </p:cNvPicPr>
          <p:nvPr/>
        </p:nvPicPr>
        <p:blipFill>
          <a:blip r:embed="rId8"/>
          <a:stretch>
            <a:fillRect/>
          </a:stretch>
        </p:blipFill>
        <p:spPr>
          <a:xfrm>
            <a:off x="6814479" y="2253278"/>
            <a:ext cx="3587626" cy="814553"/>
          </a:xfrm>
          <a:prstGeom prst="rect">
            <a:avLst/>
          </a:prstGeom>
        </p:spPr>
      </p:pic>
    </p:spTree>
    <p:extLst>
      <p:ext uri="{BB962C8B-B14F-4D97-AF65-F5344CB8AC3E}">
        <p14:creationId xmlns:p14="http://schemas.microsoft.com/office/powerpoint/2010/main" val="19618589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Mixed Recommender System- MF(Matrix Factorization) with item similarity  based CF(Collaborative Filtering) | by Sourish Dey | Towards Data Science">
            <a:extLst>
              <a:ext uri="{FF2B5EF4-FFF2-40B4-BE49-F238E27FC236}">
                <a16:creationId xmlns:a16="http://schemas.microsoft.com/office/drawing/2014/main" id="{FBAD3B76-FB21-6210-F223-D0E0F9CBF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328529"/>
            <a:ext cx="10046825" cy="35294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Matrix factorization – illustration </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28</a:t>
            </a:fld>
            <a:endParaRPr lang="zh-CN" altLang="en-US" dirty="0">
              <a:latin typeface="Calibri" panose="020F0502020204030204" pitchFamily="34" charset="0"/>
              <a:cs typeface="Calibri" panose="020F0502020204030204" pitchFamily="34" charset="0"/>
            </a:endParaRPr>
          </a:p>
        </p:txBody>
      </p:sp>
      <p:sp>
        <p:nvSpPr>
          <p:cNvPr id="3" name="Rectangle 5">
            <a:extLst>
              <a:ext uri="{FF2B5EF4-FFF2-40B4-BE49-F238E27FC236}">
                <a16:creationId xmlns:a16="http://schemas.microsoft.com/office/drawing/2014/main" id="{BF777A39-0265-EC61-2FAA-AABDB8C728AF}"/>
              </a:ext>
            </a:extLst>
          </p:cNvPr>
          <p:cNvSpPr txBox="1">
            <a:spLocks noChangeArrowheads="1"/>
          </p:cNvSpPr>
          <p:nvPr/>
        </p:nvSpPr>
        <p:spPr>
          <a:xfrm>
            <a:off x="641362" y="1143507"/>
            <a:ext cx="11285801"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lvl="3">
              <a:lnSpc>
                <a:spcPct val="150000"/>
              </a:lnSpc>
            </a:pPr>
            <a:r>
              <a:rPr lang="en-US" altLang="en-US" sz="2000" dirty="0">
                <a:latin typeface="Calibri" panose="020F0502020204030204" pitchFamily="34" charset="0"/>
                <a:cs typeface="Calibri" panose="020F0502020204030204" pitchFamily="34" charset="0"/>
              </a:rPr>
              <a:t>Using only user-item rating matrix (can only use profiles)</a:t>
            </a:r>
          </a:p>
          <a:p>
            <a:pPr marL="228600" lvl="3">
              <a:lnSpc>
                <a:spcPct val="150000"/>
              </a:lnSpc>
            </a:pPr>
            <a:r>
              <a:rPr lang="en-US" altLang="en-US" sz="2000" dirty="0">
                <a:latin typeface="Calibri" panose="020F0502020204030204" pitchFamily="34" charset="0"/>
                <a:cs typeface="Calibri" panose="020F0502020204030204" pitchFamily="34" charset="0"/>
              </a:rPr>
              <a:t>Factorize the matrix into a multiplication of two, each row/column will represent the user/item embeddings.</a:t>
            </a:r>
          </a:p>
          <a:p>
            <a:pPr marL="228600" lvl="3">
              <a:lnSpc>
                <a:spcPct val="150000"/>
              </a:lnSpc>
            </a:pPr>
            <a:r>
              <a:rPr lang="en-US" altLang="en-US" sz="2000" dirty="0">
                <a:latin typeface="Calibri" panose="020F0502020204030204" pitchFamily="34" charset="0"/>
                <a:cs typeface="Calibri" panose="020F0502020204030204" pitchFamily="34" charset="0"/>
              </a:rPr>
              <a:t>Ratings are approximated as the inner product of a user embedding and an item embedding.</a:t>
            </a:r>
          </a:p>
        </p:txBody>
      </p:sp>
    </p:spTree>
    <p:extLst>
      <p:ext uri="{BB962C8B-B14F-4D97-AF65-F5344CB8AC3E}">
        <p14:creationId xmlns:p14="http://schemas.microsoft.com/office/powerpoint/2010/main" val="442743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Matrix factorization</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29</a:t>
            </a:fld>
            <a:endParaRPr lang="zh-CN" altLang="en-US"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4" name="內容版面配置區 6">
                <a:extLst>
                  <a:ext uri="{FF2B5EF4-FFF2-40B4-BE49-F238E27FC236}">
                    <a16:creationId xmlns:a16="http://schemas.microsoft.com/office/drawing/2014/main" id="{EE479DBD-AA0E-4C29-A661-DFF2AE9BCABD}"/>
                  </a:ext>
                </a:extLst>
              </p:cNvPr>
              <p:cNvSpPr txBox="1">
                <a:spLocks/>
              </p:cNvSpPr>
              <p:nvPr/>
            </p:nvSpPr>
            <p:spPr bwMode="auto">
              <a:xfrm>
                <a:off x="264836" y="1293360"/>
                <a:ext cx="8100392" cy="367307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806450" lvl="3" indent="-342900" eaLnBrk="1" hangingPunct="1">
                  <a:spcBef>
                    <a:spcPts val="0"/>
                  </a:spcBef>
                  <a:spcAft>
                    <a:spcPts val="1200"/>
                  </a:spcAft>
                  <a:buClr>
                    <a:schemeClr val="tx1"/>
                  </a:buClr>
                  <a:buSzPct val="80000"/>
                  <a:buFont typeface="Wingdings" pitchFamily="2" charset="2"/>
                  <a:buChar char="l"/>
                  <a:defRPr/>
                </a:pPr>
                <a:r>
                  <a:rPr lang="en-US" altLang="zh-HK" dirty="0"/>
                  <a:t>Mathematically, the problem is to approximately decompose a real (or binary) matrix </a:t>
                </a:r>
                <a14:m>
                  <m:oMath xmlns:m="http://schemas.openxmlformats.org/officeDocument/2006/math">
                    <m:sSub>
                      <m:sSubPr>
                        <m:ctrlPr>
                          <a:rPr lang="en-US" altLang="zh-HK" i="1" dirty="0">
                            <a:latin typeface="Cambria Math" panose="02040503050406030204" pitchFamily="18" charset="0"/>
                          </a:rPr>
                        </m:ctrlPr>
                      </m:sSubPr>
                      <m:e>
                        <m:r>
                          <a:rPr lang="en-US" altLang="zh-HK" i="1" dirty="0">
                            <a:latin typeface="Cambria Math" panose="02040503050406030204" pitchFamily="18" charset="0"/>
                          </a:rPr>
                          <m:t>𝑅</m:t>
                        </m:r>
                      </m:e>
                      <m:sub>
                        <m:r>
                          <a:rPr lang="en-US" altLang="zh-HK" i="1" dirty="0">
                            <a:latin typeface="Cambria Math" panose="02040503050406030204" pitchFamily="18" charset="0"/>
                          </a:rPr>
                          <m:t>𝑚</m:t>
                        </m:r>
                        <m:r>
                          <a:rPr lang="en-US" altLang="zh-HK" i="1" dirty="0">
                            <a:latin typeface="Cambria Math" panose="02040503050406030204" pitchFamily="18" charset="0"/>
                          </a:rPr>
                          <m:t>×</m:t>
                        </m:r>
                        <m:r>
                          <a:rPr lang="en-US" altLang="zh-HK" i="1" dirty="0">
                            <a:latin typeface="Cambria Math" panose="02040503050406030204" pitchFamily="18" charset="0"/>
                          </a:rPr>
                          <m:t>𝑛</m:t>
                        </m:r>
                      </m:sub>
                    </m:sSub>
                  </m:oMath>
                </a14:m>
                <a:r>
                  <a:rPr lang="en-US" altLang="zh-HK" dirty="0"/>
                  <a:t> into a dot product of two matrices:</a:t>
                </a:r>
              </a:p>
              <a:p>
                <a:pPr marL="806450" lvl="3" indent="-342900" eaLnBrk="1" hangingPunct="1">
                  <a:spcBef>
                    <a:spcPts val="0"/>
                  </a:spcBef>
                  <a:spcAft>
                    <a:spcPts val="1200"/>
                  </a:spcAft>
                  <a:buClr>
                    <a:schemeClr val="tx1"/>
                  </a:buClr>
                  <a:buSzPct val="80000"/>
                  <a:buFont typeface="Wingdings" pitchFamily="2" charset="2"/>
                  <a:buChar char="l"/>
                  <a:defRPr/>
                </a:pPr>
                <a:endParaRPr lang="en-US" altLang="zh-HK" dirty="0"/>
              </a:p>
              <a:p>
                <a:pPr marL="463550" lvl="3" eaLnBrk="1" hangingPunct="1">
                  <a:spcBef>
                    <a:spcPts val="0"/>
                  </a:spcBef>
                  <a:spcAft>
                    <a:spcPts val="1200"/>
                  </a:spcAft>
                  <a:buClr>
                    <a:schemeClr val="tx1"/>
                  </a:buClr>
                  <a:buSzPct val="80000"/>
                  <a:buNone/>
                  <a:defRPr/>
                </a:pPr>
                <a:endParaRPr lang="en-US" altLang="zh-HK" dirty="0"/>
              </a:p>
              <a:p>
                <a:pPr marL="806450" lvl="3" indent="-342900" eaLnBrk="1" hangingPunct="1">
                  <a:spcBef>
                    <a:spcPts val="0"/>
                  </a:spcBef>
                  <a:spcAft>
                    <a:spcPts val="1200"/>
                  </a:spcAft>
                  <a:buClr>
                    <a:schemeClr val="tx1"/>
                  </a:buClr>
                  <a:buSzPct val="80000"/>
                  <a:buFont typeface="Wingdings" pitchFamily="2" charset="2"/>
                  <a:buChar char="l"/>
                  <a:defRPr/>
                </a:pPr>
                <a:r>
                  <a:rPr lang="en-US" altLang="zh-HK" dirty="0"/>
                  <a:t>general optimization problem:</a:t>
                </a:r>
              </a:p>
              <a:p>
                <a:pPr marL="806450" lvl="3" indent="-342900" eaLnBrk="1" hangingPunct="1">
                  <a:spcBef>
                    <a:spcPts val="0"/>
                  </a:spcBef>
                  <a:spcAft>
                    <a:spcPts val="1200"/>
                  </a:spcAft>
                  <a:buClr>
                    <a:schemeClr val="tx1"/>
                  </a:buClr>
                  <a:buSzPct val="80000"/>
                  <a:buFont typeface="Wingdings" pitchFamily="2" charset="2"/>
                  <a:buChar char="l"/>
                  <a:defRPr/>
                </a:pPr>
                <a:endParaRPr lang="en-US" altLang="zh-HK" dirty="0"/>
              </a:p>
              <a:p>
                <a:pPr marL="806450" lvl="3" indent="-342900" eaLnBrk="1" hangingPunct="1">
                  <a:spcBef>
                    <a:spcPts val="0"/>
                  </a:spcBef>
                  <a:spcAft>
                    <a:spcPts val="1200"/>
                  </a:spcAft>
                  <a:buClr>
                    <a:schemeClr val="tx1"/>
                  </a:buClr>
                  <a:buSzPct val="80000"/>
                  <a:buFont typeface="Wingdings" pitchFamily="2" charset="2"/>
                  <a:buChar char="l"/>
                  <a:defRPr/>
                </a:pPr>
                <a:endParaRPr lang="en-US" altLang="zh-HK" dirty="0"/>
              </a:p>
              <a:p>
                <a:pPr marL="806450" lvl="3" indent="-342900" eaLnBrk="1" hangingPunct="1">
                  <a:spcBef>
                    <a:spcPts val="0"/>
                  </a:spcBef>
                  <a:spcAft>
                    <a:spcPts val="1200"/>
                  </a:spcAft>
                  <a:buClr>
                    <a:schemeClr val="tx1"/>
                  </a:buClr>
                  <a:buSzPct val="80000"/>
                  <a:buFont typeface="Wingdings" pitchFamily="2" charset="2"/>
                  <a:buChar char="l"/>
                  <a:defRPr/>
                </a:pPr>
                <a:r>
                  <a:rPr lang="en-US" altLang="zh-HK" dirty="0"/>
                  <a:t>Loss function</a:t>
                </a:r>
              </a:p>
              <a:p>
                <a:pPr marL="463550" lvl="3" eaLnBrk="1" hangingPunct="1">
                  <a:spcBef>
                    <a:spcPts val="0"/>
                  </a:spcBef>
                  <a:spcAft>
                    <a:spcPts val="1200"/>
                  </a:spcAft>
                  <a:buClr>
                    <a:schemeClr val="tx1"/>
                  </a:buClr>
                  <a:buSzPct val="80000"/>
                  <a:buNone/>
                  <a:defRPr/>
                </a:pPr>
                <a:endParaRPr lang="en-US" altLang="zh-HK" dirty="0"/>
              </a:p>
              <a:p>
                <a:pPr marL="463550" lvl="3" eaLnBrk="1" hangingPunct="1">
                  <a:spcBef>
                    <a:spcPts val="0"/>
                  </a:spcBef>
                  <a:spcAft>
                    <a:spcPts val="1200"/>
                  </a:spcAft>
                  <a:buClr>
                    <a:schemeClr val="tx1"/>
                  </a:buClr>
                  <a:buSzPct val="80000"/>
                  <a:buNone/>
                  <a:defRPr/>
                </a:pPr>
                <a:endParaRPr lang="en-US" altLang="zh-HK" dirty="0"/>
              </a:p>
              <a:p>
                <a:pPr marL="806450" lvl="3" indent="-342900" eaLnBrk="1" hangingPunct="1">
                  <a:spcBef>
                    <a:spcPts val="0"/>
                  </a:spcBef>
                  <a:spcAft>
                    <a:spcPts val="1200"/>
                  </a:spcAft>
                  <a:buClr>
                    <a:schemeClr val="tx1"/>
                  </a:buClr>
                  <a:buSzPct val="80000"/>
                  <a:buFont typeface="Wingdings" pitchFamily="2" charset="2"/>
                  <a:buChar char="l"/>
                  <a:defRPr/>
                </a:pPr>
                <a:r>
                  <a:rPr lang="en-US" altLang="zh-HK" dirty="0"/>
                  <a:t>model score for a user-item pair (</a:t>
                </a:r>
                <a:r>
                  <a:rPr lang="en-US" altLang="zh-HK" dirty="0" err="1"/>
                  <a:t>u,i</a:t>
                </a:r>
                <a:r>
                  <a:rPr lang="en-US" altLang="zh-HK" dirty="0"/>
                  <a:t>) is</a:t>
                </a:r>
              </a:p>
              <a:p>
                <a:pPr marL="806450" lvl="3" indent="-342900" eaLnBrk="1" hangingPunct="1">
                  <a:spcBef>
                    <a:spcPts val="0"/>
                  </a:spcBef>
                  <a:spcAft>
                    <a:spcPts val="1200"/>
                  </a:spcAft>
                  <a:buClr>
                    <a:schemeClr val="tx1"/>
                  </a:buClr>
                  <a:buSzPct val="80000"/>
                  <a:buFont typeface="Wingdings" pitchFamily="2" charset="2"/>
                  <a:buChar char="l"/>
                  <a:defRPr/>
                </a:pPr>
                <a:endParaRPr lang="en-US" altLang="zh-HK" dirty="0"/>
              </a:p>
              <a:p>
                <a:pPr marL="806450" lvl="3" indent="-342900" eaLnBrk="1" hangingPunct="1">
                  <a:spcBef>
                    <a:spcPts val="0"/>
                  </a:spcBef>
                  <a:spcAft>
                    <a:spcPts val="1200"/>
                  </a:spcAft>
                  <a:buClr>
                    <a:schemeClr val="tx1"/>
                  </a:buClr>
                  <a:buSzPct val="80000"/>
                  <a:buFont typeface="Wingdings" pitchFamily="2" charset="2"/>
                  <a:buChar char="l"/>
                  <a:defRPr/>
                </a:pPr>
                <a:endParaRPr lang="en-US" altLang="zh-HK" dirty="0"/>
              </a:p>
              <a:p>
                <a:pPr marL="806450" lvl="3" indent="-342900" eaLnBrk="1" hangingPunct="1">
                  <a:spcBef>
                    <a:spcPts val="0"/>
                  </a:spcBef>
                  <a:spcAft>
                    <a:spcPts val="1200"/>
                  </a:spcAft>
                  <a:buClr>
                    <a:schemeClr val="tx1"/>
                  </a:buClr>
                  <a:buSzPct val="80000"/>
                  <a:buFont typeface="Wingdings" pitchFamily="2" charset="2"/>
                  <a:buChar char="l"/>
                  <a:defRPr/>
                </a:pPr>
                <a:endParaRPr lang="en-US" altLang="zh-HK" dirty="0"/>
              </a:p>
            </p:txBody>
          </p:sp>
        </mc:Choice>
        <mc:Fallback xmlns="">
          <p:sp>
            <p:nvSpPr>
              <p:cNvPr id="4" name="內容版面配置區 6">
                <a:extLst>
                  <a:ext uri="{FF2B5EF4-FFF2-40B4-BE49-F238E27FC236}">
                    <a16:creationId xmlns:a16="http://schemas.microsoft.com/office/drawing/2014/main" id="{EE479DBD-AA0E-4C29-A661-DFF2AE9BCABD}"/>
                  </a:ext>
                </a:extLst>
              </p:cNvPr>
              <p:cNvSpPr txBox="1">
                <a:spLocks noRot="1" noChangeAspect="1" noMove="1" noResize="1" noEditPoints="1" noAdjustHandles="1" noChangeArrowheads="1" noChangeShapeType="1" noTextEdit="1"/>
              </p:cNvSpPr>
              <p:nvPr/>
            </p:nvSpPr>
            <p:spPr bwMode="auto">
              <a:xfrm>
                <a:off x="264836" y="1293360"/>
                <a:ext cx="8100392" cy="3673078"/>
              </a:xfrm>
              <a:prstGeom prst="rect">
                <a:avLst/>
              </a:prstGeom>
              <a:blipFill>
                <a:blip r:embed="rId3"/>
                <a:stretch>
                  <a:fillRect t="-687" b="-3367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6" name="图片 3">
            <a:extLst>
              <a:ext uri="{FF2B5EF4-FFF2-40B4-BE49-F238E27FC236}">
                <a16:creationId xmlns:a16="http://schemas.microsoft.com/office/drawing/2014/main" id="{B9FC35F9-5B0A-94DD-5D01-0770C674E6AE}"/>
              </a:ext>
            </a:extLst>
          </p:cNvPr>
          <p:cNvPicPr>
            <a:picLocks noChangeAspect="1"/>
          </p:cNvPicPr>
          <p:nvPr/>
        </p:nvPicPr>
        <p:blipFill>
          <a:blip r:embed="rId4"/>
          <a:stretch>
            <a:fillRect/>
          </a:stretch>
        </p:blipFill>
        <p:spPr>
          <a:xfrm>
            <a:off x="2777817" y="2013440"/>
            <a:ext cx="3378200" cy="800100"/>
          </a:xfrm>
          <a:prstGeom prst="rect">
            <a:avLst/>
          </a:prstGeom>
        </p:spPr>
      </p:pic>
      <p:pic>
        <p:nvPicPr>
          <p:cNvPr id="7" name="图片 4">
            <a:extLst>
              <a:ext uri="{FF2B5EF4-FFF2-40B4-BE49-F238E27FC236}">
                <a16:creationId xmlns:a16="http://schemas.microsoft.com/office/drawing/2014/main" id="{30DAE58C-3A4A-3CAB-2FB3-DDB63D0CB762}"/>
              </a:ext>
            </a:extLst>
          </p:cNvPr>
          <p:cNvPicPr>
            <a:picLocks noChangeAspect="1"/>
          </p:cNvPicPr>
          <p:nvPr/>
        </p:nvPicPr>
        <p:blipFill>
          <a:blip r:embed="rId5"/>
          <a:stretch>
            <a:fillRect/>
          </a:stretch>
        </p:blipFill>
        <p:spPr>
          <a:xfrm>
            <a:off x="1830625" y="3309584"/>
            <a:ext cx="6197600" cy="1003300"/>
          </a:xfrm>
          <a:prstGeom prst="rect">
            <a:avLst/>
          </a:prstGeom>
        </p:spPr>
      </p:pic>
      <p:pic>
        <p:nvPicPr>
          <p:cNvPr id="8" name="图片 5">
            <a:extLst>
              <a:ext uri="{FF2B5EF4-FFF2-40B4-BE49-F238E27FC236}">
                <a16:creationId xmlns:a16="http://schemas.microsoft.com/office/drawing/2014/main" id="{4797292F-4D2F-58F2-A2FB-2CBCB338E787}"/>
              </a:ext>
            </a:extLst>
          </p:cNvPr>
          <p:cNvPicPr>
            <a:picLocks noChangeAspect="1"/>
          </p:cNvPicPr>
          <p:nvPr/>
        </p:nvPicPr>
        <p:blipFill>
          <a:blip r:embed="rId6"/>
          <a:stretch>
            <a:fillRect/>
          </a:stretch>
        </p:blipFill>
        <p:spPr>
          <a:xfrm>
            <a:off x="2646501" y="4749744"/>
            <a:ext cx="3365500" cy="762000"/>
          </a:xfrm>
          <a:prstGeom prst="rect">
            <a:avLst/>
          </a:prstGeom>
        </p:spPr>
      </p:pic>
      <p:pic>
        <p:nvPicPr>
          <p:cNvPr id="9" name="图片 6">
            <a:extLst>
              <a:ext uri="{FF2B5EF4-FFF2-40B4-BE49-F238E27FC236}">
                <a16:creationId xmlns:a16="http://schemas.microsoft.com/office/drawing/2014/main" id="{76CB663C-55A3-A545-D61A-C79BAE943C47}"/>
              </a:ext>
            </a:extLst>
          </p:cNvPr>
          <p:cNvPicPr>
            <a:picLocks noChangeAspect="1"/>
          </p:cNvPicPr>
          <p:nvPr/>
        </p:nvPicPr>
        <p:blipFill>
          <a:blip r:embed="rId7"/>
          <a:stretch>
            <a:fillRect/>
          </a:stretch>
        </p:blipFill>
        <p:spPr>
          <a:xfrm>
            <a:off x="5435937" y="5577077"/>
            <a:ext cx="1943100" cy="914400"/>
          </a:xfrm>
          <a:prstGeom prst="rect">
            <a:avLst/>
          </a:prstGeom>
        </p:spPr>
      </p:pic>
      <p:sp>
        <p:nvSpPr>
          <p:cNvPr id="10" name="文本框 8">
            <a:extLst>
              <a:ext uri="{FF2B5EF4-FFF2-40B4-BE49-F238E27FC236}">
                <a16:creationId xmlns:a16="http://schemas.microsoft.com/office/drawing/2014/main" id="{1A58F458-53AD-7C2E-23C5-51945ECC45EC}"/>
              </a:ext>
            </a:extLst>
          </p:cNvPr>
          <p:cNvSpPr txBox="1"/>
          <p:nvPr/>
        </p:nvSpPr>
        <p:spPr>
          <a:xfrm>
            <a:off x="431889" y="6621952"/>
            <a:ext cx="8964488" cy="261610"/>
          </a:xfrm>
          <a:prstGeom prst="rect">
            <a:avLst/>
          </a:prstGeom>
          <a:noFill/>
        </p:spPr>
        <p:txBody>
          <a:bodyPr wrap="square">
            <a:spAutoFit/>
          </a:bodyPr>
          <a:lstStyle/>
          <a:p>
            <a:r>
              <a:rPr lang="en-US" altLang="zh-HK" sz="1100" dirty="0" err="1"/>
              <a:t>Koren</a:t>
            </a:r>
            <a:r>
              <a:rPr lang="en-US" altLang="zh-HK" sz="1100" dirty="0"/>
              <a:t>, Yehuda, Robert Bell, and Chris </a:t>
            </a:r>
            <a:r>
              <a:rPr lang="en-US" altLang="zh-HK" sz="1100" dirty="0" err="1"/>
              <a:t>Volinsky</a:t>
            </a:r>
            <a:r>
              <a:rPr lang="en-US" altLang="zh-HK" sz="1100" dirty="0"/>
              <a:t>. "Matrix factorization techniques for recommender systems." Computer 42.8 (2009): 30-37.</a:t>
            </a:r>
            <a:endParaRPr lang="zh-CN" altLang="en-US" sz="1100" dirty="0"/>
          </a:p>
        </p:txBody>
      </p:sp>
    </p:spTree>
    <p:extLst>
      <p:ext uri="{BB962C8B-B14F-4D97-AF65-F5344CB8AC3E}">
        <p14:creationId xmlns:p14="http://schemas.microsoft.com/office/powerpoint/2010/main" val="2120410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2" name="Picture 8" descr="Chart: A Minute on the Internet in 2021 | Statista">
            <a:extLst>
              <a:ext uri="{FF2B5EF4-FFF2-40B4-BE49-F238E27FC236}">
                <a16:creationId xmlns:a16="http://schemas.microsoft.com/office/drawing/2014/main" id="{08C2AD80-D3A1-73B1-4A1A-4CF34F9F75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165" y="2221375"/>
            <a:ext cx="4636625" cy="46366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nformation overload - Entomology Today">
            <a:extLst>
              <a:ext uri="{FF2B5EF4-FFF2-40B4-BE49-F238E27FC236}">
                <a16:creationId xmlns:a16="http://schemas.microsoft.com/office/drawing/2014/main" id="{F4DA4290-0E46-6B23-A78E-B70BB2F3E3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0704" y="2991573"/>
            <a:ext cx="5130278" cy="309622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Information overload</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3</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657447" y="925567"/>
            <a:ext cx="10963535"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500"/>
              </a:spcBef>
            </a:pPr>
            <a:r>
              <a:rPr lang="en-US" altLang="en-US" dirty="0">
                <a:latin typeface="Calibri" panose="020F0502020204030204" pitchFamily="34" charset="0"/>
                <a:cs typeface="Calibri" panose="020F0502020204030204" pitchFamily="34" charset="0"/>
              </a:rPr>
              <a:t>Information overload is a state of being overwhelmed by the amount of data presented for one's attention or processing.</a:t>
            </a:r>
            <a:endParaRPr lang="en-US" alt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02834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Neural collaborative filtering</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30</a:t>
            </a:fld>
            <a:endParaRPr lang="zh-CN" altLang="en-US" dirty="0">
              <a:latin typeface="Calibri" panose="020F0502020204030204" pitchFamily="34" charset="0"/>
              <a:cs typeface="Calibri" panose="020F0502020204030204" pitchFamily="34" charset="0"/>
            </a:endParaRPr>
          </a:p>
        </p:txBody>
      </p:sp>
      <p:sp>
        <p:nvSpPr>
          <p:cNvPr id="4" name="內容版面配置區 6">
            <a:extLst>
              <a:ext uri="{FF2B5EF4-FFF2-40B4-BE49-F238E27FC236}">
                <a16:creationId xmlns:a16="http://schemas.microsoft.com/office/drawing/2014/main" id="{F6CE17B3-1697-3231-3331-CBE5203DF495}"/>
              </a:ext>
            </a:extLst>
          </p:cNvPr>
          <p:cNvSpPr txBox="1">
            <a:spLocks/>
          </p:cNvSpPr>
          <p:nvPr/>
        </p:nvSpPr>
        <p:spPr bwMode="auto">
          <a:xfrm>
            <a:off x="285622" y="1446173"/>
            <a:ext cx="5810378" cy="3673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806450" lvl="3" indent="-342900" eaLnBrk="1" hangingPunct="1">
              <a:spcBef>
                <a:spcPts val="0"/>
              </a:spcBef>
              <a:spcAft>
                <a:spcPts val="1200"/>
              </a:spcAft>
              <a:buClr>
                <a:schemeClr val="tx1"/>
              </a:buClr>
              <a:buSzPct val="80000"/>
              <a:buFont typeface="Wingdings" pitchFamily="2" charset="2"/>
              <a:buChar char="l"/>
              <a:defRPr/>
            </a:pPr>
            <a:r>
              <a:rPr lang="en-US" altLang="zh-HK" dirty="0"/>
              <a:t>Input layer: using the identity of a user and an item as the input feature, transforming it to a binarized sparse vector with one-hot encoding. </a:t>
            </a:r>
          </a:p>
          <a:p>
            <a:pPr marL="806450" lvl="3" indent="-342900" eaLnBrk="1" hangingPunct="1">
              <a:spcBef>
                <a:spcPts val="0"/>
              </a:spcBef>
              <a:spcAft>
                <a:spcPts val="1200"/>
              </a:spcAft>
              <a:buClr>
                <a:schemeClr val="tx1"/>
              </a:buClr>
              <a:buSzPct val="80000"/>
              <a:buFont typeface="Wingdings" pitchFamily="2" charset="2"/>
              <a:buChar char="l"/>
              <a:defRPr/>
            </a:pPr>
            <a:r>
              <a:rPr lang="en-US" altLang="zh-HK" dirty="0"/>
              <a:t>Embedding Layer: This layer turns the sparse vector into dense. </a:t>
            </a:r>
          </a:p>
          <a:p>
            <a:pPr marL="806450" lvl="3" indent="-342900" eaLnBrk="1" hangingPunct="1">
              <a:spcBef>
                <a:spcPts val="0"/>
              </a:spcBef>
              <a:spcAft>
                <a:spcPts val="1200"/>
              </a:spcAft>
              <a:buClr>
                <a:schemeClr val="tx1"/>
              </a:buClr>
              <a:buSzPct val="80000"/>
              <a:buFont typeface="Wingdings" pitchFamily="2" charset="2"/>
              <a:buChar char="l"/>
              <a:defRPr/>
            </a:pPr>
            <a:r>
              <a:rPr lang="en-US" altLang="zh-HK" dirty="0"/>
              <a:t>Neural CF Layers: Multiple hidden layers to achieve nonlinear transformation</a:t>
            </a:r>
          </a:p>
          <a:p>
            <a:pPr marL="806450" lvl="3" indent="-342900" eaLnBrk="1" hangingPunct="1">
              <a:spcBef>
                <a:spcPts val="0"/>
              </a:spcBef>
              <a:spcAft>
                <a:spcPts val="1200"/>
              </a:spcAft>
              <a:buClr>
                <a:schemeClr val="tx1"/>
              </a:buClr>
              <a:buSzPct val="80000"/>
              <a:buFont typeface="Wingdings" pitchFamily="2" charset="2"/>
              <a:buChar char="l"/>
              <a:defRPr/>
            </a:pPr>
            <a:r>
              <a:rPr lang="en-US" altLang="zh-HK" dirty="0"/>
              <a:t>Output Layer : Finally output a score that minimizes the pointwise between predicted and true values</a:t>
            </a:r>
          </a:p>
        </p:txBody>
      </p:sp>
      <p:sp>
        <p:nvSpPr>
          <p:cNvPr id="6" name="文本框 6">
            <a:extLst>
              <a:ext uri="{FF2B5EF4-FFF2-40B4-BE49-F238E27FC236}">
                <a16:creationId xmlns:a16="http://schemas.microsoft.com/office/drawing/2014/main" id="{4F3C2929-3653-F841-82D3-FF14568177A8}"/>
              </a:ext>
            </a:extLst>
          </p:cNvPr>
          <p:cNvSpPr txBox="1"/>
          <p:nvPr/>
        </p:nvSpPr>
        <p:spPr>
          <a:xfrm>
            <a:off x="560178" y="6459865"/>
            <a:ext cx="7776864" cy="261610"/>
          </a:xfrm>
          <a:prstGeom prst="rect">
            <a:avLst/>
          </a:prstGeom>
          <a:noFill/>
        </p:spPr>
        <p:txBody>
          <a:bodyPr wrap="square">
            <a:spAutoFit/>
          </a:bodyPr>
          <a:lstStyle/>
          <a:p>
            <a:r>
              <a:rPr lang="en-US" altLang="zh-HK" sz="1100" dirty="0">
                <a:cs typeface="Arial" charset="0"/>
              </a:rPr>
              <a:t>He, </a:t>
            </a:r>
            <a:r>
              <a:rPr lang="en-US" altLang="zh-HK" sz="1100" dirty="0" err="1">
                <a:cs typeface="Arial" charset="0"/>
              </a:rPr>
              <a:t>Xiangnan</a:t>
            </a:r>
            <a:r>
              <a:rPr lang="en-US" altLang="zh-HK" sz="1100" dirty="0">
                <a:cs typeface="Arial" charset="0"/>
              </a:rPr>
              <a:t>, et al. "Neural collaborative filtering." Proceedings of the 26th international conference on world wide web. 2017.</a:t>
            </a:r>
            <a:endParaRPr lang="zh-CN" altLang="en-US" sz="1100" dirty="0"/>
          </a:p>
        </p:txBody>
      </p:sp>
      <p:pic>
        <p:nvPicPr>
          <p:cNvPr id="7" name="Picture 2">
            <a:extLst>
              <a:ext uri="{FF2B5EF4-FFF2-40B4-BE49-F238E27FC236}">
                <a16:creationId xmlns:a16="http://schemas.microsoft.com/office/drawing/2014/main" id="{8A24A420-ADFF-34E1-354E-FC928FD3A5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1303" y="1509230"/>
            <a:ext cx="4153272" cy="2505506"/>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11">
            <a:extLst>
              <a:ext uri="{FF2B5EF4-FFF2-40B4-BE49-F238E27FC236}">
                <a16:creationId xmlns:a16="http://schemas.microsoft.com/office/drawing/2014/main" id="{3C7B4161-9B3B-C9CC-3EBF-09862039CC2C}"/>
              </a:ext>
            </a:extLst>
          </p:cNvPr>
          <p:cNvPicPr>
            <a:picLocks noChangeAspect="1"/>
          </p:cNvPicPr>
          <p:nvPr/>
        </p:nvPicPr>
        <p:blipFill>
          <a:blip r:embed="rId4"/>
          <a:stretch>
            <a:fillRect/>
          </a:stretch>
        </p:blipFill>
        <p:spPr>
          <a:xfrm>
            <a:off x="7042293" y="4296389"/>
            <a:ext cx="3619500" cy="622300"/>
          </a:xfrm>
          <a:prstGeom prst="rect">
            <a:avLst/>
          </a:prstGeom>
        </p:spPr>
      </p:pic>
      <p:pic>
        <p:nvPicPr>
          <p:cNvPr id="9" name="图片 12">
            <a:extLst>
              <a:ext uri="{FF2B5EF4-FFF2-40B4-BE49-F238E27FC236}">
                <a16:creationId xmlns:a16="http://schemas.microsoft.com/office/drawing/2014/main" id="{3DAC1D04-AE96-C56B-FC01-D2D943CABA45}"/>
              </a:ext>
            </a:extLst>
          </p:cNvPr>
          <p:cNvPicPr>
            <a:picLocks noChangeAspect="1"/>
          </p:cNvPicPr>
          <p:nvPr/>
        </p:nvPicPr>
        <p:blipFill>
          <a:blip r:embed="rId5"/>
          <a:stretch>
            <a:fillRect/>
          </a:stretch>
        </p:blipFill>
        <p:spPr>
          <a:xfrm>
            <a:off x="4864301" y="5724675"/>
            <a:ext cx="6680200" cy="482600"/>
          </a:xfrm>
          <a:prstGeom prst="rect">
            <a:avLst/>
          </a:prstGeom>
        </p:spPr>
      </p:pic>
      <p:pic>
        <p:nvPicPr>
          <p:cNvPr id="10" name="图片 13">
            <a:extLst>
              <a:ext uri="{FF2B5EF4-FFF2-40B4-BE49-F238E27FC236}">
                <a16:creationId xmlns:a16="http://schemas.microsoft.com/office/drawing/2014/main" id="{78EBF15C-85E7-E7EE-3F4D-DDF5F4EFC928}"/>
              </a:ext>
            </a:extLst>
          </p:cNvPr>
          <p:cNvPicPr>
            <a:picLocks noChangeAspect="1"/>
          </p:cNvPicPr>
          <p:nvPr/>
        </p:nvPicPr>
        <p:blipFill>
          <a:blip r:embed="rId6"/>
          <a:stretch>
            <a:fillRect/>
          </a:stretch>
        </p:blipFill>
        <p:spPr>
          <a:xfrm>
            <a:off x="6940693" y="4991401"/>
            <a:ext cx="3822700" cy="584200"/>
          </a:xfrm>
          <a:prstGeom prst="rect">
            <a:avLst/>
          </a:prstGeom>
        </p:spPr>
      </p:pic>
    </p:spTree>
    <p:extLst>
      <p:ext uri="{BB962C8B-B14F-4D97-AF65-F5344CB8AC3E}">
        <p14:creationId xmlns:p14="http://schemas.microsoft.com/office/powerpoint/2010/main" val="17470485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內容版面配置區 6">
            <a:extLst>
              <a:ext uri="{FF2B5EF4-FFF2-40B4-BE49-F238E27FC236}">
                <a16:creationId xmlns:a16="http://schemas.microsoft.com/office/drawing/2014/main" id="{CAFB3FF7-DD72-FF47-8D42-2E6A0A0A2619}"/>
              </a:ext>
            </a:extLst>
          </p:cNvPr>
          <p:cNvSpPr txBox="1">
            <a:spLocks/>
          </p:cNvSpPr>
          <p:nvPr/>
        </p:nvSpPr>
        <p:spPr bwMode="auto">
          <a:xfrm>
            <a:off x="196770" y="1433276"/>
            <a:ext cx="8100392" cy="3673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Font typeface="Arial" charset="0"/>
              <a:buChar char="•"/>
              <a:defRPr sz="3200">
                <a:solidFill>
                  <a:schemeClr val="tx1"/>
                </a:solidFill>
                <a:latin typeface="Calibri" pitchFamily="34" charset="0"/>
              </a:defRPr>
            </a:lvl1pPr>
            <a:lvl2pPr marL="742950" indent="-285750" eaLnBrk="0" hangingPunct="0">
              <a:spcBef>
                <a:spcPct val="20000"/>
              </a:spcBef>
              <a:buFont typeface="Arial" charset="0"/>
              <a:buChar char="–"/>
              <a:defRPr sz="2800">
                <a:solidFill>
                  <a:schemeClr val="tx1"/>
                </a:solidFill>
                <a:latin typeface="Calibri" pitchFamily="34" charset="0"/>
              </a:defRPr>
            </a:lvl2pPr>
            <a:lvl3pPr marL="1143000" indent="-228600" eaLnBrk="0" hangingPunct="0">
              <a:spcBef>
                <a:spcPct val="20000"/>
              </a:spcBef>
              <a:buFont typeface="Arial" charset="0"/>
              <a:buChar char="•"/>
              <a:defRPr sz="2400">
                <a:solidFill>
                  <a:schemeClr val="tx1"/>
                </a:solidFill>
                <a:latin typeface="Calibri" pitchFamily="34" charset="0"/>
              </a:defRPr>
            </a:lvl3pPr>
            <a:lvl4pPr marL="228600" eaLnBrk="0" hangingPunct="0">
              <a:spcBef>
                <a:spcPct val="20000"/>
              </a:spcBef>
              <a:buFont typeface="Arial" charset="0"/>
              <a:buChar char="–"/>
              <a:defRPr sz="2000">
                <a:solidFill>
                  <a:schemeClr val="tx1"/>
                </a:solidFill>
                <a:latin typeface="Calibri" pitchFamily="34" charset="0"/>
              </a:defRPr>
            </a:lvl4pPr>
            <a:lvl5pPr marL="2057400" indent="-228600" eaLnBrk="0" hangingPunct="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marL="806450" lvl="3" indent="-342900" eaLnBrk="1" hangingPunct="1">
              <a:spcBef>
                <a:spcPts val="0"/>
              </a:spcBef>
              <a:spcAft>
                <a:spcPts val="1200"/>
              </a:spcAft>
              <a:buClr>
                <a:schemeClr val="tx1"/>
              </a:buClr>
              <a:buSzPct val="80000"/>
              <a:buFont typeface="Wingdings" pitchFamily="2" charset="2"/>
              <a:buChar char="l"/>
              <a:defRPr/>
            </a:pPr>
            <a:r>
              <a:rPr lang="en-US" altLang="zh-HK" dirty="0">
                <a:cs typeface="Calibri" panose="020F0502020204030204" pitchFamily="34" charset="0"/>
              </a:rPr>
              <a:t>Fusion of GMF and MLP</a:t>
            </a:r>
          </a:p>
          <a:p>
            <a:pPr marL="463550" lvl="3" eaLnBrk="1" hangingPunct="1">
              <a:spcBef>
                <a:spcPts val="0"/>
              </a:spcBef>
              <a:spcAft>
                <a:spcPts val="1200"/>
              </a:spcAft>
              <a:buClr>
                <a:schemeClr val="tx1"/>
              </a:buClr>
              <a:buSzPct val="80000"/>
              <a:buNone/>
              <a:defRPr/>
            </a:pPr>
            <a:r>
              <a:rPr lang="en-US" altLang="zh-HK" dirty="0">
                <a:cs typeface="Calibri" panose="020F0502020204030204" pitchFamily="34" charset="0"/>
              </a:rPr>
              <a:t>Latent vectors for MF and for CF.</a:t>
            </a:r>
          </a:p>
          <a:p>
            <a:pPr marL="463550" lvl="3" eaLnBrk="1" hangingPunct="1">
              <a:spcBef>
                <a:spcPts val="0"/>
              </a:spcBef>
              <a:spcAft>
                <a:spcPts val="1200"/>
              </a:spcAft>
              <a:buClr>
                <a:schemeClr val="tx1"/>
              </a:buClr>
              <a:buSzPct val="80000"/>
              <a:buNone/>
              <a:defRPr/>
            </a:pPr>
            <a:r>
              <a:rPr lang="en-US" altLang="zh-HK" dirty="0">
                <a:cs typeface="Calibri" panose="020F0502020204030204" pitchFamily="34" charset="0"/>
              </a:rPr>
              <a:t>Concatenation to calculate final scores</a:t>
            </a:r>
          </a:p>
        </p:txBody>
      </p:sp>
      <p:sp>
        <p:nvSpPr>
          <p:cNvPr id="7" name="文本框 6">
            <a:extLst>
              <a:ext uri="{FF2B5EF4-FFF2-40B4-BE49-F238E27FC236}">
                <a16:creationId xmlns:a16="http://schemas.microsoft.com/office/drawing/2014/main" id="{CA829043-EA1E-4F2C-7C33-8C0CE71E3E01}"/>
              </a:ext>
            </a:extLst>
          </p:cNvPr>
          <p:cNvSpPr txBox="1"/>
          <p:nvPr/>
        </p:nvSpPr>
        <p:spPr>
          <a:xfrm>
            <a:off x="520298" y="6505700"/>
            <a:ext cx="7776864" cy="261610"/>
          </a:xfrm>
          <a:prstGeom prst="rect">
            <a:avLst/>
          </a:prstGeom>
          <a:noFill/>
        </p:spPr>
        <p:txBody>
          <a:bodyPr wrap="square">
            <a:spAutoFit/>
          </a:bodyPr>
          <a:lstStyle/>
          <a:p>
            <a:r>
              <a:rPr lang="en-US" altLang="zh-HK" sz="1100" dirty="0">
                <a:cs typeface="Arial" charset="0"/>
              </a:rPr>
              <a:t>He, </a:t>
            </a:r>
            <a:r>
              <a:rPr lang="en-US" altLang="zh-HK" sz="1100" dirty="0" err="1">
                <a:cs typeface="Arial" charset="0"/>
              </a:rPr>
              <a:t>Xiangnan</a:t>
            </a:r>
            <a:r>
              <a:rPr lang="en-US" altLang="zh-HK" sz="1100" dirty="0">
                <a:cs typeface="Arial" charset="0"/>
              </a:rPr>
              <a:t>, et al. "Neural collaborative filtering." Proceedings of the 26th international conference on world wide web. 2017.</a:t>
            </a:r>
            <a:endParaRPr lang="zh-CN" altLang="en-US" sz="1100" dirty="0"/>
          </a:p>
        </p:txBody>
      </p:sp>
      <p:pic>
        <p:nvPicPr>
          <p:cNvPr id="4100" name="Picture 4">
            <a:extLst>
              <a:ext uri="{FF2B5EF4-FFF2-40B4-BE49-F238E27FC236}">
                <a16:creationId xmlns:a16="http://schemas.microsoft.com/office/drawing/2014/main" id="{B26599B5-71B3-76F7-4AAC-B34B051FA8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7728" y="2356190"/>
            <a:ext cx="4402324" cy="3329963"/>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B5502205-D253-176A-B2BE-93D7E3D9A5EE}"/>
              </a:ext>
            </a:extLst>
          </p:cNvPr>
          <p:cNvPicPr>
            <a:picLocks noChangeAspect="1"/>
          </p:cNvPicPr>
          <p:nvPr/>
        </p:nvPicPr>
        <p:blipFill>
          <a:blip r:embed="rId4"/>
          <a:stretch>
            <a:fillRect/>
          </a:stretch>
        </p:blipFill>
        <p:spPr>
          <a:xfrm>
            <a:off x="775418" y="4890525"/>
            <a:ext cx="4104456" cy="806043"/>
          </a:xfrm>
          <a:prstGeom prst="rect">
            <a:avLst/>
          </a:prstGeom>
        </p:spPr>
      </p:pic>
      <p:pic>
        <p:nvPicPr>
          <p:cNvPr id="2" name="图片 1">
            <a:extLst>
              <a:ext uri="{FF2B5EF4-FFF2-40B4-BE49-F238E27FC236}">
                <a16:creationId xmlns:a16="http://schemas.microsoft.com/office/drawing/2014/main" id="{A0888DC1-5BAC-C0A1-D586-1DFC68494006}"/>
              </a:ext>
            </a:extLst>
          </p:cNvPr>
          <p:cNvPicPr>
            <a:picLocks noChangeAspect="1"/>
          </p:cNvPicPr>
          <p:nvPr/>
        </p:nvPicPr>
        <p:blipFill rotWithShape="1">
          <a:blip r:embed="rId5"/>
          <a:srcRect b="37971"/>
          <a:stretch/>
        </p:blipFill>
        <p:spPr>
          <a:xfrm>
            <a:off x="776202" y="3141013"/>
            <a:ext cx="5137708" cy="971294"/>
          </a:xfrm>
          <a:prstGeom prst="rect">
            <a:avLst/>
          </a:prstGeom>
        </p:spPr>
      </p:pic>
      <p:pic>
        <p:nvPicPr>
          <p:cNvPr id="9" name="图片 8">
            <a:extLst>
              <a:ext uri="{FF2B5EF4-FFF2-40B4-BE49-F238E27FC236}">
                <a16:creationId xmlns:a16="http://schemas.microsoft.com/office/drawing/2014/main" id="{48A8EDF8-CCEC-A7F8-9F81-FA0208C47DED}"/>
              </a:ext>
            </a:extLst>
          </p:cNvPr>
          <p:cNvPicPr>
            <a:picLocks noChangeAspect="1"/>
          </p:cNvPicPr>
          <p:nvPr/>
        </p:nvPicPr>
        <p:blipFill rotWithShape="1">
          <a:blip r:embed="rId5"/>
          <a:srcRect t="62526" r="37570" b="-1346"/>
          <a:stretch/>
        </p:blipFill>
        <p:spPr>
          <a:xfrm>
            <a:off x="569745" y="4204987"/>
            <a:ext cx="3207487" cy="607898"/>
          </a:xfrm>
          <a:prstGeom prst="rect">
            <a:avLst/>
          </a:prstGeom>
        </p:spPr>
      </p:pic>
      <p:sp>
        <p:nvSpPr>
          <p:cNvPr id="3" name="Title 1">
            <a:extLst>
              <a:ext uri="{FF2B5EF4-FFF2-40B4-BE49-F238E27FC236}">
                <a16:creationId xmlns:a16="http://schemas.microsoft.com/office/drawing/2014/main" id="{8A3900C1-5440-9CC7-90C7-1A8BC204FCAB}"/>
              </a:ext>
            </a:extLst>
          </p:cNvPr>
          <p:cNvSpPr txBox="1">
            <a:spLocks/>
          </p:cNvSpPr>
          <p:nvPr/>
        </p:nvSpPr>
        <p:spPr>
          <a:xfrm>
            <a:off x="460357" y="221495"/>
            <a:ext cx="1126971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Calibri" panose="020F0502020204030204" pitchFamily="34" charset="0"/>
                <a:cs typeface="Calibri" panose="020F0502020204030204" pitchFamily="34" charset="0"/>
              </a:rPr>
              <a:t>Neural matrix factorization </a:t>
            </a:r>
          </a:p>
        </p:txBody>
      </p:sp>
    </p:spTree>
    <p:extLst>
      <p:ext uri="{BB962C8B-B14F-4D97-AF65-F5344CB8AC3E}">
        <p14:creationId xmlns:p14="http://schemas.microsoft.com/office/powerpoint/2010/main" val="1520886643"/>
      </p:ext>
    </p:extLst>
  </p:cSld>
  <p:clrMapOvr>
    <a:masterClrMapping/>
  </p:clrMapOvr>
  <p:transition advClick="0"/>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Recommendation evaluation</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32</a:t>
            </a:fld>
            <a:endParaRPr lang="zh-CN" altLang="en-US"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3" name="Rectangle 5">
                <a:extLst>
                  <a:ext uri="{FF2B5EF4-FFF2-40B4-BE49-F238E27FC236}">
                    <a16:creationId xmlns:a16="http://schemas.microsoft.com/office/drawing/2014/main" id="{14AD193D-C751-984B-CD01-588E34345676}"/>
                  </a:ext>
                </a:extLst>
              </p:cNvPr>
              <p:cNvSpPr txBox="1">
                <a:spLocks noChangeArrowheads="1"/>
              </p:cNvSpPr>
              <p:nvPr/>
            </p:nvSpPr>
            <p:spPr>
              <a:xfrm>
                <a:off x="657446" y="1085056"/>
                <a:ext cx="7953154"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6450" lvl="3" indent="-342900" eaLnBrk="1" hangingPunct="1">
                  <a:spcBef>
                    <a:spcPts val="0"/>
                  </a:spcBef>
                  <a:spcAft>
                    <a:spcPts val="1200"/>
                  </a:spcAft>
                  <a:buClr>
                    <a:schemeClr val="tx1"/>
                  </a:buClr>
                  <a:buSzPct val="80000"/>
                  <a:buFont typeface="Wingdings" pitchFamily="2" charset="2"/>
                  <a:buChar char="l"/>
                  <a:defRPr/>
                </a:pPr>
                <a:r>
                  <a:rPr lang="en-US" altLang="zh-HK" sz="2800" dirty="0">
                    <a:latin typeface="Calibri" panose="020F0502020204030204" pitchFamily="34" charset="0"/>
                    <a:cs typeface="Calibri" panose="020F0502020204030204" pitchFamily="34" charset="0"/>
                  </a:rPr>
                  <a:t>Rating prediction task</a:t>
                </a:r>
                <a:br>
                  <a:rPr lang="en-US" altLang="zh-HK" sz="1600" dirty="0">
                    <a:latin typeface="+mn-lt"/>
                    <a:cs typeface="Arial" charset="0"/>
                  </a:rPr>
                </a:br>
                <a:endParaRPr lang="en-US" altLang="zh-HK" sz="1600" dirty="0">
                  <a:latin typeface="+mn-lt"/>
                  <a:cs typeface="Arial" charset="0"/>
                </a:endParaRPr>
              </a:p>
              <a:p>
                <a:pPr marL="806450" lvl="3" indent="-342900">
                  <a:spcBef>
                    <a:spcPts val="0"/>
                  </a:spcBef>
                  <a:spcAft>
                    <a:spcPts val="1200"/>
                  </a:spcAft>
                  <a:buClr>
                    <a:schemeClr val="tx1"/>
                  </a:buClr>
                  <a:buSzPct val="80000"/>
                  <a:buFont typeface="Wingdings" pitchFamily="2" charset="2"/>
                  <a:buChar char="l"/>
                  <a:defRPr/>
                </a:pPr>
                <a14:m>
                  <m:oMath xmlns:m="http://schemas.openxmlformats.org/officeDocument/2006/math">
                    <m:r>
                      <a:rPr lang="en-US" altLang="zh-HK" sz="1600" b="0" i="1" smtClean="0">
                        <a:latin typeface="Cambria Math" panose="02040503050406030204" pitchFamily="18" charset="0"/>
                        <a:cs typeface="Arial" charset="0"/>
                      </a:rPr>
                      <m:t>𝑅</m:t>
                    </m:r>
                    <m:r>
                      <a:rPr lang="en-US" altLang="zh-HK" sz="1600" i="1">
                        <a:latin typeface="Cambria Math" panose="02040503050406030204" pitchFamily="18" charset="0"/>
                        <a:cs typeface="Arial" charset="0"/>
                      </a:rPr>
                      <m:t>𝑜𝑜𝑡</m:t>
                    </m:r>
                    <m:r>
                      <a:rPr lang="en-US" altLang="zh-HK" sz="1600" i="1">
                        <a:latin typeface="Cambria Math" panose="02040503050406030204" pitchFamily="18" charset="0"/>
                        <a:cs typeface="Arial" charset="0"/>
                      </a:rPr>
                      <m:t>−</m:t>
                    </m:r>
                    <m:r>
                      <a:rPr lang="en-US" altLang="zh-HK" sz="1600" i="1">
                        <a:latin typeface="Cambria Math" panose="02040503050406030204" pitchFamily="18" charset="0"/>
                        <a:cs typeface="Arial" charset="0"/>
                      </a:rPr>
                      <m:t>𝑚𝑒𝑎𝑛</m:t>
                    </m:r>
                    <m:r>
                      <a:rPr lang="en-US" altLang="zh-HK" sz="1600" i="1">
                        <a:latin typeface="Cambria Math" panose="02040503050406030204" pitchFamily="18" charset="0"/>
                        <a:cs typeface="Arial" charset="0"/>
                      </a:rPr>
                      <m:t>−</m:t>
                    </m:r>
                    <m:r>
                      <a:rPr lang="en-US" altLang="zh-HK" sz="1600" i="1">
                        <a:latin typeface="Cambria Math" panose="02040503050406030204" pitchFamily="18" charset="0"/>
                        <a:cs typeface="Arial" charset="0"/>
                      </a:rPr>
                      <m:t>𝑠𝑞𝑢𝑎𝑟𝑒</m:t>
                    </m:r>
                    <m:r>
                      <a:rPr lang="en-US" altLang="zh-HK" sz="1600" i="1">
                        <a:latin typeface="Cambria Math" panose="02040503050406030204" pitchFamily="18" charset="0"/>
                        <a:cs typeface="Arial" charset="0"/>
                      </a:rPr>
                      <m:t> </m:t>
                    </m:r>
                    <m:r>
                      <a:rPr lang="en-US" altLang="zh-HK" sz="1600" i="1">
                        <a:latin typeface="Cambria Math" panose="02040503050406030204" pitchFamily="18" charset="0"/>
                        <a:cs typeface="Arial" charset="0"/>
                      </a:rPr>
                      <m:t>𝑒𝑟𝑟𝑜𝑟</m:t>
                    </m:r>
                    <m:r>
                      <a:rPr lang="en-US" altLang="zh-HK" sz="1600" b="0" i="1" smtClean="0">
                        <a:latin typeface="Cambria Math" panose="02040503050406030204" pitchFamily="18" charset="0"/>
                        <a:cs typeface="Arial" charset="0"/>
                      </a:rPr>
                      <m:t> </m:t>
                    </m:r>
                    <m:r>
                      <a:rPr lang="en-US" altLang="zh-HK" sz="1600" i="1">
                        <a:latin typeface="Cambria Math" panose="02040503050406030204" pitchFamily="18" charset="0"/>
                        <a:cs typeface="Arial" charset="0"/>
                      </a:rPr>
                      <m:t>𝑅𝑀𝑆𝐸</m:t>
                    </m:r>
                    <m:r>
                      <a:rPr lang="en-US" altLang="zh-HK" sz="1600" i="1">
                        <a:latin typeface="Cambria Math" panose="02040503050406030204" pitchFamily="18" charset="0"/>
                        <a:cs typeface="Arial" charset="0"/>
                      </a:rPr>
                      <m:t>=</m:t>
                    </m:r>
                    <m:f>
                      <m:fPr>
                        <m:ctrlPr>
                          <a:rPr lang="en-US" altLang="zh-HK" sz="1600" i="1">
                            <a:latin typeface="Cambria Math" panose="02040503050406030204" pitchFamily="18" charset="0"/>
                            <a:cs typeface="Arial" charset="0"/>
                          </a:rPr>
                        </m:ctrlPr>
                      </m:fPr>
                      <m:num>
                        <m:rad>
                          <m:radPr>
                            <m:degHide m:val="on"/>
                            <m:ctrlPr>
                              <a:rPr lang="en-US" altLang="zh-HK" sz="1600" i="1">
                                <a:latin typeface="Cambria Math" panose="02040503050406030204" pitchFamily="18" charset="0"/>
                                <a:cs typeface="Arial" charset="0"/>
                              </a:rPr>
                            </m:ctrlPr>
                          </m:radPr>
                          <m:deg/>
                          <m:e>
                            <m:nary>
                              <m:naryPr>
                                <m:chr m:val="∑"/>
                                <m:limLoc m:val="subSup"/>
                                <m:supHide m:val="on"/>
                                <m:ctrlPr>
                                  <a:rPr lang="en-US" altLang="zh-HK" sz="1600" i="1">
                                    <a:latin typeface="Cambria Math" panose="02040503050406030204" pitchFamily="18" charset="0"/>
                                    <a:cs typeface="Arial" charset="0"/>
                                  </a:rPr>
                                </m:ctrlPr>
                              </m:naryPr>
                              <m:sub>
                                <m:r>
                                  <m:rPr>
                                    <m:brk m:alnAt="9"/>
                                  </m:rPr>
                                  <a:rPr lang="en-US" altLang="zh-HK" sz="1600" i="1">
                                    <a:latin typeface="Cambria Math" panose="02040503050406030204" pitchFamily="18" charset="0"/>
                                    <a:cs typeface="Arial" charset="0"/>
                                  </a:rPr>
                                  <m:t>𝑢</m:t>
                                </m:r>
                                <m:r>
                                  <a:rPr lang="en-US" altLang="zh-HK" sz="1600" i="1">
                                    <a:latin typeface="Cambria Math" panose="02040503050406030204" pitchFamily="18" charset="0"/>
                                    <a:cs typeface="Arial" charset="0"/>
                                  </a:rPr>
                                  <m:t>,</m:t>
                                </m:r>
                                <m:r>
                                  <a:rPr lang="en-US" altLang="zh-HK" sz="1600" i="1">
                                    <a:latin typeface="Cambria Math" panose="02040503050406030204" pitchFamily="18" charset="0"/>
                                    <a:cs typeface="Arial" charset="0"/>
                                  </a:rPr>
                                  <m:t>𝑖</m:t>
                                </m:r>
                                <m:r>
                                  <a:rPr lang="en-US" altLang="zh-HK" sz="1600" i="1">
                                    <a:latin typeface="Cambria Math" panose="02040503050406030204" pitchFamily="18" charset="0"/>
                                    <a:ea typeface="Cambria Math" panose="02040503050406030204" pitchFamily="18" charset="0"/>
                                    <a:cs typeface="Arial" charset="0"/>
                                  </a:rPr>
                                  <m:t>∈</m:t>
                                </m:r>
                                <m:r>
                                  <a:rPr lang="en-US" altLang="zh-HK" sz="1600" i="1">
                                    <a:latin typeface="Cambria Math" panose="02040503050406030204" pitchFamily="18" charset="0"/>
                                    <a:ea typeface="Cambria Math" panose="02040503050406030204" pitchFamily="18" charset="0"/>
                                    <a:cs typeface="Arial" charset="0"/>
                                  </a:rPr>
                                  <m:t>𝑇</m:t>
                                </m:r>
                              </m:sub>
                              <m:sup/>
                              <m:e>
                                <m:sSup>
                                  <m:sSupPr>
                                    <m:ctrlPr>
                                      <a:rPr lang="en-US" altLang="zh-HK" sz="1600" i="1">
                                        <a:latin typeface="Cambria Math" panose="02040503050406030204" pitchFamily="18" charset="0"/>
                                        <a:cs typeface="Arial" charset="0"/>
                                      </a:rPr>
                                    </m:ctrlPr>
                                  </m:sSupPr>
                                  <m:e>
                                    <m:r>
                                      <a:rPr lang="en-US" altLang="zh-HK" sz="1600" i="1">
                                        <a:latin typeface="Cambria Math" panose="02040503050406030204" pitchFamily="18" charset="0"/>
                                        <a:cs typeface="Arial" charset="0"/>
                                      </a:rPr>
                                      <m:t>(</m:t>
                                    </m:r>
                                    <m:sSub>
                                      <m:sSubPr>
                                        <m:ctrlPr>
                                          <a:rPr lang="en-US" altLang="zh-HK" sz="1600" i="1">
                                            <a:latin typeface="Cambria Math" panose="02040503050406030204" pitchFamily="18" charset="0"/>
                                            <a:cs typeface="Arial" charset="0"/>
                                          </a:rPr>
                                        </m:ctrlPr>
                                      </m:sSubPr>
                                      <m:e>
                                        <m:r>
                                          <a:rPr lang="en-US" altLang="zh-HK" sz="1600" i="1">
                                            <a:latin typeface="Cambria Math" panose="02040503050406030204" pitchFamily="18" charset="0"/>
                                            <a:cs typeface="Arial" charset="0"/>
                                          </a:rPr>
                                          <m:t>𝑟</m:t>
                                        </m:r>
                                      </m:e>
                                      <m:sub>
                                        <m:r>
                                          <a:rPr lang="en-US" altLang="zh-HK" sz="1600" i="1">
                                            <a:latin typeface="Cambria Math" panose="02040503050406030204" pitchFamily="18" charset="0"/>
                                            <a:cs typeface="Arial" charset="0"/>
                                          </a:rPr>
                                          <m:t>𝑢𝑖</m:t>
                                        </m:r>
                                      </m:sub>
                                    </m:sSub>
                                    <m:r>
                                      <a:rPr lang="en-US" altLang="zh-HK" sz="1600" i="1">
                                        <a:latin typeface="Cambria Math" panose="02040503050406030204" pitchFamily="18" charset="0"/>
                                        <a:cs typeface="Arial" charset="0"/>
                                      </a:rPr>
                                      <m:t>−</m:t>
                                    </m:r>
                                    <m:sSub>
                                      <m:sSubPr>
                                        <m:ctrlPr>
                                          <a:rPr lang="en-US" altLang="zh-HK" sz="1600" i="1">
                                            <a:latin typeface="Cambria Math" panose="02040503050406030204" pitchFamily="18" charset="0"/>
                                            <a:cs typeface="Arial" charset="0"/>
                                          </a:rPr>
                                        </m:ctrlPr>
                                      </m:sSubPr>
                                      <m:e>
                                        <m:acc>
                                          <m:accPr>
                                            <m:chr m:val="̂"/>
                                            <m:ctrlPr>
                                              <a:rPr lang="en-US" altLang="zh-HK" sz="1600" i="1">
                                                <a:latin typeface="Cambria Math" panose="02040503050406030204" pitchFamily="18" charset="0"/>
                                                <a:cs typeface="Arial" charset="0"/>
                                              </a:rPr>
                                            </m:ctrlPr>
                                          </m:accPr>
                                          <m:e>
                                            <m:r>
                                              <a:rPr lang="en-US" altLang="zh-HK" sz="1600" i="1">
                                                <a:latin typeface="Cambria Math" panose="02040503050406030204" pitchFamily="18" charset="0"/>
                                                <a:cs typeface="Arial" charset="0"/>
                                              </a:rPr>
                                              <m:t>𝑟</m:t>
                                            </m:r>
                                          </m:e>
                                        </m:acc>
                                      </m:e>
                                      <m:sub>
                                        <m:r>
                                          <a:rPr lang="en-US" altLang="zh-HK" sz="1600" i="1">
                                            <a:latin typeface="Cambria Math" panose="02040503050406030204" pitchFamily="18" charset="0"/>
                                            <a:cs typeface="Arial" charset="0"/>
                                          </a:rPr>
                                          <m:t>𝑢𝑖</m:t>
                                        </m:r>
                                      </m:sub>
                                    </m:sSub>
                                    <m:r>
                                      <a:rPr lang="en-US" altLang="zh-HK" sz="1600" i="1">
                                        <a:latin typeface="Cambria Math" panose="02040503050406030204" pitchFamily="18" charset="0"/>
                                        <a:cs typeface="Arial" charset="0"/>
                                      </a:rPr>
                                      <m:t>)</m:t>
                                    </m:r>
                                  </m:e>
                                  <m:sup>
                                    <m:r>
                                      <a:rPr lang="en-US" altLang="zh-HK" sz="1600" i="1">
                                        <a:latin typeface="Cambria Math" panose="02040503050406030204" pitchFamily="18" charset="0"/>
                                        <a:cs typeface="Arial" charset="0"/>
                                      </a:rPr>
                                      <m:t>2</m:t>
                                    </m:r>
                                  </m:sup>
                                </m:sSup>
                              </m:e>
                            </m:nary>
                          </m:e>
                        </m:rad>
                      </m:num>
                      <m:den>
                        <m:r>
                          <a:rPr lang="en-US" altLang="zh-HK" sz="1600" i="1">
                            <a:latin typeface="Cambria Math" panose="02040503050406030204" pitchFamily="18" charset="0"/>
                            <a:cs typeface="Arial" charset="0"/>
                          </a:rPr>
                          <m:t>|</m:t>
                        </m:r>
                        <m:r>
                          <a:rPr lang="en-US" altLang="zh-HK" sz="1600" i="1">
                            <a:latin typeface="Cambria Math" panose="02040503050406030204" pitchFamily="18" charset="0"/>
                            <a:cs typeface="Arial" charset="0"/>
                          </a:rPr>
                          <m:t>𝑇</m:t>
                        </m:r>
                        <m:r>
                          <a:rPr lang="en-US" altLang="zh-HK" sz="1600" i="1">
                            <a:latin typeface="Cambria Math" panose="02040503050406030204" pitchFamily="18" charset="0"/>
                            <a:cs typeface="Arial" charset="0"/>
                          </a:rPr>
                          <m:t>|</m:t>
                        </m:r>
                      </m:den>
                    </m:f>
                  </m:oMath>
                </a14:m>
                <a:br>
                  <a:rPr lang="en-US" altLang="zh-HK" sz="1600" dirty="0">
                    <a:latin typeface="+mn-lt"/>
                    <a:cs typeface="Arial" charset="0"/>
                  </a:rPr>
                </a:br>
                <a:endParaRPr lang="en-US" altLang="zh-HK" sz="1600" dirty="0">
                  <a:latin typeface="+mn-lt"/>
                  <a:cs typeface="Arial" charset="0"/>
                </a:endParaRPr>
              </a:p>
              <a:p>
                <a:pPr marL="806450" lvl="3" indent="-342900">
                  <a:spcBef>
                    <a:spcPts val="0"/>
                  </a:spcBef>
                  <a:spcAft>
                    <a:spcPts val="1200"/>
                  </a:spcAft>
                  <a:buClr>
                    <a:schemeClr val="tx1"/>
                  </a:buClr>
                  <a:buSzPct val="80000"/>
                  <a:buFont typeface="Wingdings" pitchFamily="2" charset="2"/>
                  <a:buChar char="l"/>
                  <a:defRPr/>
                </a:pPr>
                <a14:m>
                  <m:oMath xmlns:m="http://schemas.openxmlformats.org/officeDocument/2006/math">
                    <m:r>
                      <a:rPr lang="en-US" altLang="zh-HK" sz="1600" b="0" i="1" smtClean="0">
                        <a:latin typeface="Cambria Math" panose="02040503050406030204" pitchFamily="18" charset="0"/>
                        <a:cs typeface="Arial" charset="0"/>
                      </a:rPr>
                      <m:t>𝑀</m:t>
                    </m:r>
                    <m:r>
                      <a:rPr lang="en-US" altLang="zh-HK" sz="1600" i="1">
                        <a:latin typeface="Cambria Math" panose="02040503050406030204" pitchFamily="18" charset="0"/>
                        <a:cs typeface="Arial" charset="0"/>
                      </a:rPr>
                      <m:t>𝑒𝑎𝑛</m:t>
                    </m:r>
                    <m:r>
                      <a:rPr lang="en-US" altLang="zh-HK" sz="1600" i="1">
                        <a:latin typeface="Cambria Math" panose="02040503050406030204" pitchFamily="18" charset="0"/>
                        <a:cs typeface="Arial" charset="0"/>
                      </a:rPr>
                      <m:t> </m:t>
                    </m:r>
                    <m:r>
                      <a:rPr lang="en-US" altLang="zh-HK" sz="1600" i="1">
                        <a:latin typeface="Cambria Math" panose="02040503050406030204" pitchFamily="18" charset="0"/>
                        <a:cs typeface="Arial" charset="0"/>
                      </a:rPr>
                      <m:t>𝑎𝑏𝑠𝑜𝑙𝑢𝑡𝑒</m:t>
                    </m:r>
                    <m:r>
                      <a:rPr lang="en-US" altLang="zh-HK" sz="1600" i="1">
                        <a:latin typeface="Cambria Math" panose="02040503050406030204" pitchFamily="18" charset="0"/>
                        <a:cs typeface="Arial" charset="0"/>
                      </a:rPr>
                      <m:t> </m:t>
                    </m:r>
                    <m:r>
                      <a:rPr lang="en-US" altLang="zh-HK" sz="1600" i="1">
                        <a:latin typeface="Cambria Math" panose="02040503050406030204" pitchFamily="18" charset="0"/>
                        <a:cs typeface="Arial" charset="0"/>
                      </a:rPr>
                      <m:t>𝑒𝑟𝑟𝑜𝑟</m:t>
                    </m:r>
                    <m:r>
                      <a:rPr lang="en-US" altLang="zh-HK" sz="1600" b="0" i="1" smtClean="0">
                        <a:latin typeface="Cambria Math" panose="02040503050406030204" pitchFamily="18" charset="0"/>
                        <a:cs typeface="Arial" charset="0"/>
                      </a:rPr>
                      <m:t> </m:t>
                    </m:r>
                    <m:r>
                      <a:rPr lang="en-US" altLang="zh-HK" sz="1600" i="1">
                        <a:latin typeface="Cambria Math" panose="02040503050406030204" pitchFamily="18" charset="0"/>
                        <a:cs typeface="Arial" charset="0"/>
                      </a:rPr>
                      <m:t>𝑀𝐴𝐸</m:t>
                    </m:r>
                    <m:r>
                      <a:rPr lang="en-US" altLang="zh-HK" sz="1600" i="1">
                        <a:latin typeface="Cambria Math" panose="02040503050406030204" pitchFamily="18" charset="0"/>
                        <a:cs typeface="Arial" charset="0"/>
                      </a:rPr>
                      <m:t>=</m:t>
                    </m:r>
                    <m:f>
                      <m:fPr>
                        <m:ctrlPr>
                          <a:rPr lang="en-US" altLang="zh-HK" sz="1600" i="1">
                            <a:latin typeface="Cambria Math" panose="02040503050406030204" pitchFamily="18" charset="0"/>
                            <a:cs typeface="Arial" charset="0"/>
                          </a:rPr>
                        </m:ctrlPr>
                      </m:fPr>
                      <m:num>
                        <m:nary>
                          <m:naryPr>
                            <m:chr m:val="∑"/>
                            <m:limLoc m:val="subSup"/>
                            <m:supHide m:val="on"/>
                            <m:ctrlPr>
                              <a:rPr lang="en-US" altLang="zh-HK" sz="1600" i="1">
                                <a:latin typeface="Cambria Math" panose="02040503050406030204" pitchFamily="18" charset="0"/>
                                <a:cs typeface="Arial" charset="0"/>
                              </a:rPr>
                            </m:ctrlPr>
                          </m:naryPr>
                          <m:sub>
                            <m:r>
                              <m:rPr>
                                <m:brk m:alnAt="9"/>
                              </m:rPr>
                              <a:rPr lang="en-US" altLang="zh-HK" sz="1600" i="1">
                                <a:latin typeface="Cambria Math" panose="02040503050406030204" pitchFamily="18" charset="0"/>
                                <a:cs typeface="Arial" charset="0"/>
                              </a:rPr>
                              <m:t>𝑢</m:t>
                            </m:r>
                            <m:r>
                              <a:rPr lang="en-US" altLang="zh-HK" sz="1600" i="1">
                                <a:latin typeface="Cambria Math" panose="02040503050406030204" pitchFamily="18" charset="0"/>
                                <a:cs typeface="Arial" charset="0"/>
                              </a:rPr>
                              <m:t>,</m:t>
                            </m:r>
                            <m:r>
                              <a:rPr lang="en-US" altLang="zh-HK" sz="1600" i="1">
                                <a:latin typeface="Cambria Math" panose="02040503050406030204" pitchFamily="18" charset="0"/>
                                <a:cs typeface="Arial" charset="0"/>
                              </a:rPr>
                              <m:t>𝑖</m:t>
                            </m:r>
                            <m:r>
                              <a:rPr lang="en-US" altLang="zh-HK" sz="1600" i="1">
                                <a:latin typeface="Cambria Math" panose="02040503050406030204" pitchFamily="18" charset="0"/>
                                <a:ea typeface="Cambria Math" panose="02040503050406030204" pitchFamily="18" charset="0"/>
                                <a:cs typeface="Arial" charset="0"/>
                              </a:rPr>
                              <m:t>∈</m:t>
                            </m:r>
                            <m:r>
                              <a:rPr lang="en-US" altLang="zh-HK" sz="1600" i="1">
                                <a:latin typeface="Cambria Math" panose="02040503050406030204" pitchFamily="18" charset="0"/>
                                <a:ea typeface="Cambria Math" panose="02040503050406030204" pitchFamily="18" charset="0"/>
                                <a:cs typeface="Arial" charset="0"/>
                              </a:rPr>
                              <m:t>𝑇</m:t>
                            </m:r>
                          </m:sub>
                          <m:sup/>
                          <m:e>
                            <m:r>
                              <a:rPr lang="en-US" altLang="zh-HK" sz="1600" i="1">
                                <a:latin typeface="Cambria Math" panose="02040503050406030204" pitchFamily="18" charset="0"/>
                                <a:ea typeface="Cambria Math" panose="02040503050406030204" pitchFamily="18" charset="0"/>
                                <a:cs typeface="Arial" charset="0"/>
                              </a:rPr>
                              <m:t>|</m:t>
                            </m:r>
                            <m:sSub>
                              <m:sSubPr>
                                <m:ctrlPr>
                                  <a:rPr lang="en-US" altLang="zh-HK" sz="1600" i="1">
                                    <a:latin typeface="Cambria Math" panose="02040503050406030204" pitchFamily="18" charset="0"/>
                                    <a:cs typeface="Arial" charset="0"/>
                                  </a:rPr>
                                </m:ctrlPr>
                              </m:sSubPr>
                              <m:e>
                                <m:r>
                                  <a:rPr lang="en-US" altLang="zh-HK" sz="1600" i="1">
                                    <a:latin typeface="Cambria Math" panose="02040503050406030204" pitchFamily="18" charset="0"/>
                                    <a:cs typeface="Arial" charset="0"/>
                                  </a:rPr>
                                  <m:t>𝑟</m:t>
                                </m:r>
                              </m:e>
                              <m:sub>
                                <m:r>
                                  <a:rPr lang="en-US" altLang="zh-HK" sz="1600" i="1">
                                    <a:latin typeface="Cambria Math" panose="02040503050406030204" pitchFamily="18" charset="0"/>
                                    <a:cs typeface="Arial" charset="0"/>
                                  </a:rPr>
                                  <m:t>𝑢𝑖</m:t>
                                </m:r>
                              </m:sub>
                            </m:sSub>
                            <m:r>
                              <a:rPr lang="en-US" altLang="zh-HK" sz="1600" i="1">
                                <a:latin typeface="Cambria Math" panose="02040503050406030204" pitchFamily="18" charset="0"/>
                                <a:cs typeface="Arial" charset="0"/>
                              </a:rPr>
                              <m:t>−</m:t>
                            </m:r>
                            <m:sSub>
                              <m:sSubPr>
                                <m:ctrlPr>
                                  <a:rPr lang="en-US" altLang="zh-HK" sz="1600" i="1">
                                    <a:latin typeface="Cambria Math" panose="02040503050406030204" pitchFamily="18" charset="0"/>
                                    <a:cs typeface="Arial" charset="0"/>
                                  </a:rPr>
                                </m:ctrlPr>
                              </m:sSubPr>
                              <m:e>
                                <m:acc>
                                  <m:accPr>
                                    <m:chr m:val="̂"/>
                                    <m:ctrlPr>
                                      <a:rPr lang="en-US" altLang="zh-HK" sz="1600" i="1">
                                        <a:latin typeface="Cambria Math" panose="02040503050406030204" pitchFamily="18" charset="0"/>
                                        <a:cs typeface="Arial" charset="0"/>
                                      </a:rPr>
                                    </m:ctrlPr>
                                  </m:accPr>
                                  <m:e>
                                    <m:r>
                                      <a:rPr lang="en-US" altLang="zh-HK" sz="1600" i="1">
                                        <a:latin typeface="Cambria Math" panose="02040503050406030204" pitchFamily="18" charset="0"/>
                                        <a:cs typeface="Arial" charset="0"/>
                                      </a:rPr>
                                      <m:t>𝑟</m:t>
                                    </m:r>
                                  </m:e>
                                </m:acc>
                              </m:e>
                              <m:sub>
                                <m:r>
                                  <a:rPr lang="en-US" altLang="zh-HK" sz="1600" i="1">
                                    <a:latin typeface="Cambria Math" panose="02040503050406030204" pitchFamily="18" charset="0"/>
                                    <a:cs typeface="Arial" charset="0"/>
                                  </a:rPr>
                                  <m:t>𝑢𝑖</m:t>
                                </m:r>
                              </m:sub>
                            </m:sSub>
                            <m:r>
                              <a:rPr lang="en-US" altLang="zh-HK" sz="1600" i="1">
                                <a:latin typeface="Cambria Math" panose="02040503050406030204" pitchFamily="18" charset="0"/>
                                <a:cs typeface="Arial" charset="0"/>
                              </a:rPr>
                              <m:t>|</m:t>
                            </m:r>
                          </m:e>
                        </m:nary>
                      </m:num>
                      <m:den>
                        <m:r>
                          <a:rPr lang="en-US" altLang="zh-HK" sz="1600" i="1">
                            <a:latin typeface="Cambria Math" panose="02040503050406030204" pitchFamily="18" charset="0"/>
                            <a:cs typeface="Arial" charset="0"/>
                          </a:rPr>
                          <m:t>|</m:t>
                        </m:r>
                        <m:r>
                          <a:rPr lang="en-US" altLang="zh-HK" sz="1600" i="1">
                            <a:latin typeface="Cambria Math" panose="02040503050406030204" pitchFamily="18" charset="0"/>
                            <a:cs typeface="Arial" charset="0"/>
                          </a:rPr>
                          <m:t>𝑇</m:t>
                        </m:r>
                        <m:r>
                          <a:rPr lang="en-US" altLang="zh-HK" sz="1600" i="1">
                            <a:latin typeface="Cambria Math" panose="02040503050406030204" pitchFamily="18" charset="0"/>
                            <a:cs typeface="Arial" charset="0"/>
                          </a:rPr>
                          <m:t>|</m:t>
                        </m:r>
                      </m:den>
                    </m:f>
                  </m:oMath>
                </a14:m>
                <a:endParaRPr lang="en-US" altLang="en-US" sz="2400" dirty="0">
                  <a:latin typeface="Calibri" panose="020F0502020204030204" pitchFamily="34" charset="0"/>
                  <a:cs typeface="Calibri" panose="020F0502020204030204" pitchFamily="34" charset="0"/>
                </a:endParaRPr>
              </a:p>
              <a:p>
                <a:pPr marL="806450" lvl="3" indent="-342900" eaLnBrk="1" hangingPunct="1">
                  <a:spcBef>
                    <a:spcPts val="0"/>
                  </a:spcBef>
                  <a:spcAft>
                    <a:spcPts val="1200"/>
                  </a:spcAft>
                  <a:buClr>
                    <a:schemeClr val="tx1"/>
                  </a:buClr>
                  <a:buSzPct val="80000"/>
                  <a:buFont typeface="Wingdings" pitchFamily="2" charset="2"/>
                  <a:buChar char="l"/>
                  <a:defRPr/>
                </a:pPr>
                <a:endParaRPr lang="en-US" altLang="en-US" sz="2400" dirty="0">
                  <a:latin typeface="Calibri" panose="020F0502020204030204" pitchFamily="34" charset="0"/>
                  <a:cs typeface="Calibri" panose="020F0502020204030204" pitchFamily="34" charset="0"/>
                </a:endParaRPr>
              </a:p>
              <a:p>
                <a:pPr marL="806450" lvl="3" indent="-342900" eaLnBrk="1" hangingPunct="1">
                  <a:spcBef>
                    <a:spcPts val="0"/>
                  </a:spcBef>
                  <a:spcAft>
                    <a:spcPts val="1200"/>
                  </a:spcAft>
                  <a:buClr>
                    <a:schemeClr val="tx1"/>
                  </a:buClr>
                  <a:buSzPct val="80000"/>
                  <a:buFont typeface="Wingdings" pitchFamily="2" charset="2"/>
                  <a:buChar char="l"/>
                  <a:defRPr/>
                </a:pPr>
                <a:r>
                  <a:rPr lang="en-US" altLang="zh-HK" sz="2400" dirty="0"/>
                  <a:t>Top-N recommendation task</a:t>
                </a:r>
                <a:br>
                  <a:rPr lang="en-US" altLang="zh-HK" sz="2400" dirty="0"/>
                </a:br>
                <a:endParaRPr lang="en-US" altLang="zh-HK" sz="2400" dirty="0"/>
              </a:p>
              <a:p>
                <a:pPr marL="806450" lvl="3" indent="-342900" eaLnBrk="1" hangingPunct="1">
                  <a:spcBef>
                    <a:spcPts val="0"/>
                  </a:spcBef>
                  <a:spcAft>
                    <a:spcPts val="1200"/>
                  </a:spcAft>
                  <a:buClr>
                    <a:schemeClr val="tx1"/>
                  </a:buClr>
                  <a:buSzPct val="80000"/>
                  <a:buFont typeface="Wingdings" pitchFamily="2" charset="2"/>
                  <a:buChar char="l"/>
                  <a:defRPr/>
                </a:pPr>
                <a:r>
                  <a:rPr lang="en-US" altLang="zh-HK" sz="1600" i="1" dirty="0">
                    <a:latin typeface="Cambria Math" panose="02040503050406030204" pitchFamily="18" charset="0"/>
                    <a:cs typeface="Arial" charset="0"/>
                  </a:rPr>
                  <a:t>Hit rate</a:t>
                </a:r>
              </a:p>
              <a:p>
                <a:pPr marL="806450" lvl="3" indent="-342900" eaLnBrk="1" hangingPunct="1">
                  <a:spcBef>
                    <a:spcPts val="0"/>
                  </a:spcBef>
                  <a:spcAft>
                    <a:spcPts val="1200"/>
                  </a:spcAft>
                  <a:buClr>
                    <a:schemeClr val="tx1"/>
                  </a:buClr>
                  <a:buSzPct val="80000"/>
                  <a:buFont typeface="Wingdings" pitchFamily="2" charset="2"/>
                  <a:buChar char="l"/>
                  <a:defRPr/>
                </a:pPr>
                <a14:m>
                  <m:oMath xmlns:m="http://schemas.openxmlformats.org/officeDocument/2006/math">
                    <m:r>
                      <a:rPr lang="en-US" altLang="zh-HK" sz="1600" i="1">
                        <a:latin typeface="Cambria Math" panose="02040503050406030204" pitchFamily="18" charset="0"/>
                        <a:cs typeface="Arial" charset="0"/>
                      </a:rPr>
                      <m:t>𝑃𝑟𝑒𝑐𝑖𝑠𝑖𝑜𝑛</m:t>
                    </m:r>
                    <m:r>
                      <a:rPr lang="en-US" altLang="zh-HK" sz="1600" i="1">
                        <a:latin typeface="Cambria Math" panose="02040503050406030204" pitchFamily="18" charset="0"/>
                        <a:cs typeface="Arial" charset="0"/>
                      </a:rPr>
                      <m:t>= </m:t>
                    </m:r>
                    <m:f>
                      <m:fPr>
                        <m:ctrlPr>
                          <a:rPr lang="en-US" altLang="zh-HK" sz="1600" i="1">
                            <a:latin typeface="Cambria Math" panose="02040503050406030204" pitchFamily="18" charset="0"/>
                            <a:cs typeface="Arial" charset="0"/>
                          </a:rPr>
                        </m:ctrlPr>
                      </m:fPr>
                      <m:num>
                        <m:nary>
                          <m:naryPr>
                            <m:chr m:val="∑"/>
                            <m:limLoc m:val="subSup"/>
                            <m:supHide m:val="on"/>
                            <m:ctrlPr>
                              <a:rPr lang="en-US" altLang="zh-HK" sz="1600" i="1">
                                <a:latin typeface="Cambria Math" panose="02040503050406030204" pitchFamily="18" charset="0"/>
                                <a:cs typeface="Arial" charset="0"/>
                              </a:rPr>
                            </m:ctrlPr>
                          </m:naryPr>
                          <m:sub>
                            <m:r>
                              <m:rPr>
                                <m:brk m:alnAt="9"/>
                              </m:rPr>
                              <a:rPr lang="en-US" altLang="zh-HK" sz="1600" i="1">
                                <a:latin typeface="Cambria Math" panose="02040503050406030204" pitchFamily="18" charset="0"/>
                                <a:cs typeface="Arial" charset="0"/>
                              </a:rPr>
                              <m:t>𝑢</m:t>
                            </m:r>
                            <m:r>
                              <a:rPr lang="en-US" altLang="zh-HK" sz="1600" i="1">
                                <a:latin typeface="Cambria Math" panose="02040503050406030204" pitchFamily="18" charset="0"/>
                                <a:ea typeface="Cambria Math" panose="02040503050406030204" pitchFamily="18" charset="0"/>
                                <a:cs typeface="Arial" charset="0"/>
                              </a:rPr>
                              <m:t>∈</m:t>
                            </m:r>
                            <m:r>
                              <a:rPr lang="en-US" altLang="zh-HK" sz="1600" i="1">
                                <a:latin typeface="Cambria Math" panose="02040503050406030204" pitchFamily="18" charset="0"/>
                                <a:ea typeface="Cambria Math" panose="02040503050406030204" pitchFamily="18" charset="0"/>
                                <a:cs typeface="Arial" charset="0"/>
                              </a:rPr>
                              <m:t>𝑈</m:t>
                            </m:r>
                          </m:sub>
                          <m:sup/>
                          <m:e>
                            <m:r>
                              <a:rPr lang="en-US" altLang="zh-HK" sz="1600" i="1">
                                <a:latin typeface="Cambria Math" panose="02040503050406030204" pitchFamily="18" charset="0"/>
                                <a:cs typeface="Arial" charset="0"/>
                              </a:rPr>
                              <m:t>|</m:t>
                            </m:r>
                            <m:r>
                              <a:rPr lang="en-US" altLang="zh-HK" sz="1600" i="1">
                                <a:latin typeface="Cambria Math" panose="02040503050406030204" pitchFamily="18" charset="0"/>
                                <a:cs typeface="Arial" charset="0"/>
                              </a:rPr>
                              <m:t>𝑅</m:t>
                            </m:r>
                            <m:d>
                              <m:dPr>
                                <m:ctrlPr>
                                  <a:rPr lang="en-US" altLang="zh-HK" sz="1600" i="1">
                                    <a:latin typeface="Cambria Math" panose="02040503050406030204" pitchFamily="18" charset="0"/>
                                    <a:cs typeface="Arial" charset="0"/>
                                  </a:rPr>
                                </m:ctrlPr>
                              </m:dPr>
                              <m:e>
                                <m:r>
                                  <a:rPr lang="en-US" altLang="zh-HK" sz="1600" i="1">
                                    <a:latin typeface="Cambria Math" panose="02040503050406030204" pitchFamily="18" charset="0"/>
                                    <a:cs typeface="Arial" charset="0"/>
                                  </a:rPr>
                                  <m:t>𝑢</m:t>
                                </m:r>
                              </m:e>
                            </m:d>
                            <m:r>
                              <a:rPr lang="en-US" altLang="zh-HK" sz="1600" i="1">
                                <a:latin typeface="Cambria Math" panose="02040503050406030204" pitchFamily="18" charset="0"/>
                                <a:ea typeface="Cambria Math" panose="02040503050406030204" pitchFamily="18" charset="0"/>
                                <a:cs typeface="Arial" charset="0"/>
                              </a:rPr>
                              <m:t>∩</m:t>
                            </m:r>
                            <m:r>
                              <a:rPr lang="en-US" altLang="zh-HK" sz="1600" i="1">
                                <a:latin typeface="Cambria Math" panose="02040503050406030204" pitchFamily="18" charset="0"/>
                                <a:ea typeface="Cambria Math" panose="02040503050406030204" pitchFamily="18" charset="0"/>
                                <a:cs typeface="Arial" charset="0"/>
                              </a:rPr>
                              <m:t>𝑇</m:t>
                            </m:r>
                            <m:d>
                              <m:dPr>
                                <m:ctrlPr>
                                  <a:rPr lang="en-US" altLang="zh-HK" sz="1600" i="1">
                                    <a:latin typeface="Cambria Math" panose="02040503050406030204" pitchFamily="18" charset="0"/>
                                    <a:ea typeface="Cambria Math" panose="02040503050406030204" pitchFamily="18" charset="0"/>
                                    <a:cs typeface="Arial" charset="0"/>
                                  </a:rPr>
                                </m:ctrlPr>
                              </m:dPr>
                              <m:e>
                                <m:r>
                                  <a:rPr lang="en-US" altLang="zh-HK" sz="1600" i="1">
                                    <a:latin typeface="Cambria Math" panose="02040503050406030204" pitchFamily="18" charset="0"/>
                                    <a:ea typeface="Cambria Math" panose="02040503050406030204" pitchFamily="18" charset="0"/>
                                    <a:cs typeface="Arial" charset="0"/>
                                  </a:rPr>
                                  <m:t>𝑢</m:t>
                                </m:r>
                              </m:e>
                            </m:d>
                            <m:r>
                              <a:rPr lang="en-US" altLang="zh-HK" sz="1600" i="1">
                                <a:latin typeface="Cambria Math" panose="02040503050406030204" pitchFamily="18" charset="0"/>
                                <a:ea typeface="Cambria Math" panose="02040503050406030204" pitchFamily="18" charset="0"/>
                                <a:cs typeface="Arial" charset="0"/>
                              </a:rPr>
                              <m:t>|</m:t>
                            </m:r>
                          </m:e>
                        </m:nary>
                      </m:num>
                      <m:den>
                        <m:nary>
                          <m:naryPr>
                            <m:chr m:val="∑"/>
                            <m:limLoc m:val="subSup"/>
                            <m:supHide m:val="on"/>
                            <m:ctrlPr>
                              <a:rPr lang="en-US" altLang="zh-HK" sz="1600" i="1">
                                <a:latin typeface="Cambria Math" panose="02040503050406030204" pitchFamily="18" charset="0"/>
                                <a:cs typeface="Arial" charset="0"/>
                              </a:rPr>
                            </m:ctrlPr>
                          </m:naryPr>
                          <m:sub>
                            <m:r>
                              <m:rPr>
                                <m:brk m:alnAt="9"/>
                              </m:rPr>
                              <a:rPr lang="en-US" altLang="zh-HK" sz="1600" i="1">
                                <a:latin typeface="Cambria Math" panose="02040503050406030204" pitchFamily="18" charset="0"/>
                                <a:cs typeface="Arial" charset="0"/>
                              </a:rPr>
                              <m:t>𝑢</m:t>
                            </m:r>
                            <m:r>
                              <a:rPr lang="en-US" altLang="zh-HK" sz="1600" i="1">
                                <a:latin typeface="Cambria Math" panose="02040503050406030204" pitchFamily="18" charset="0"/>
                                <a:ea typeface="Cambria Math" panose="02040503050406030204" pitchFamily="18" charset="0"/>
                                <a:cs typeface="Arial" charset="0"/>
                              </a:rPr>
                              <m:t>∈</m:t>
                            </m:r>
                            <m:r>
                              <a:rPr lang="en-US" altLang="zh-HK" sz="1600" i="1">
                                <a:latin typeface="Cambria Math" panose="02040503050406030204" pitchFamily="18" charset="0"/>
                                <a:ea typeface="Cambria Math" panose="02040503050406030204" pitchFamily="18" charset="0"/>
                                <a:cs typeface="Arial" charset="0"/>
                              </a:rPr>
                              <m:t>𝑈</m:t>
                            </m:r>
                          </m:sub>
                          <m:sup/>
                          <m:e>
                            <m:r>
                              <a:rPr lang="en-US" altLang="zh-HK" sz="1600" i="1">
                                <a:latin typeface="Cambria Math" panose="02040503050406030204" pitchFamily="18" charset="0"/>
                                <a:cs typeface="Arial" charset="0"/>
                              </a:rPr>
                              <m:t>|</m:t>
                            </m:r>
                            <m:r>
                              <a:rPr lang="en-US" altLang="zh-HK" sz="1600" i="1">
                                <a:latin typeface="Cambria Math" panose="02040503050406030204" pitchFamily="18" charset="0"/>
                                <a:cs typeface="Arial" charset="0"/>
                              </a:rPr>
                              <m:t>𝑅</m:t>
                            </m:r>
                            <m:d>
                              <m:dPr>
                                <m:ctrlPr>
                                  <a:rPr lang="en-US" altLang="zh-HK" sz="1600" i="1">
                                    <a:latin typeface="Cambria Math" panose="02040503050406030204" pitchFamily="18" charset="0"/>
                                    <a:cs typeface="Arial" charset="0"/>
                                  </a:rPr>
                                </m:ctrlPr>
                              </m:dPr>
                              <m:e>
                                <m:r>
                                  <a:rPr lang="en-US" altLang="zh-HK" sz="1600" i="1">
                                    <a:latin typeface="Cambria Math" panose="02040503050406030204" pitchFamily="18" charset="0"/>
                                    <a:cs typeface="Arial" charset="0"/>
                                  </a:rPr>
                                  <m:t>𝑢</m:t>
                                </m:r>
                              </m:e>
                            </m:d>
                            <m:r>
                              <a:rPr lang="en-US" altLang="zh-HK" sz="1600" i="1">
                                <a:latin typeface="Cambria Math" panose="02040503050406030204" pitchFamily="18" charset="0"/>
                                <a:ea typeface="Cambria Math" panose="02040503050406030204" pitchFamily="18" charset="0"/>
                                <a:cs typeface="Arial" charset="0"/>
                              </a:rPr>
                              <m:t>|</m:t>
                            </m:r>
                          </m:e>
                        </m:nary>
                      </m:den>
                    </m:f>
                  </m:oMath>
                </a14:m>
                <a:r>
                  <a:rPr lang="en-US" altLang="zh-HK" sz="1600" dirty="0">
                    <a:cs typeface="Arial" charset="0"/>
                  </a:rPr>
                  <a:t>, </a:t>
                </a:r>
                <a14:m>
                  <m:oMath xmlns:m="http://schemas.openxmlformats.org/officeDocument/2006/math">
                    <m:r>
                      <a:rPr lang="en-US" altLang="zh-HK" sz="1600" i="1">
                        <a:latin typeface="Cambria Math" panose="02040503050406030204" pitchFamily="18" charset="0"/>
                        <a:cs typeface="Arial" charset="0"/>
                      </a:rPr>
                      <m:t>𝑅𝑒𝑐𝑎𝑙𝑙</m:t>
                    </m:r>
                    <m:r>
                      <a:rPr lang="en-US" altLang="zh-HK" sz="1600" i="1">
                        <a:latin typeface="Cambria Math" panose="02040503050406030204" pitchFamily="18" charset="0"/>
                        <a:cs typeface="Arial" charset="0"/>
                      </a:rPr>
                      <m:t>= </m:t>
                    </m:r>
                    <m:f>
                      <m:fPr>
                        <m:ctrlPr>
                          <a:rPr lang="en-US" altLang="zh-HK" sz="1600" i="1">
                            <a:latin typeface="Cambria Math" panose="02040503050406030204" pitchFamily="18" charset="0"/>
                            <a:cs typeface="Arial" charset="0"/>
                          </a:rPr>
                        </m:ctrlPr>
                      </m:fPr>
                      <m:num>
                        <m:nary>
                          <m:naryPr>
                            <m:chr m:val="∑"/>
                            <m:limLoc m:val="subSup"/>
                            <m:supHide m:val="on"/>
                            <m:ctrlPr>
                              <a:rPr lang="en-US" altLang="zh-HK" sz="1600" i="1">
                                <a:latin typeface="Cambria Math" panose="02040503050406030204" pitchFamily="18" charset="0"/>
                                <a:cs typeface="Arial" charset="0"/>
                              </a:rPr>
                            </m:ctrlPr>
                          </m:naryPr>
                          <m:sub>
                            <m:r>
                              <m:rPr>
                                <m:brk m:alnAt="9"/>
                              </m:rPr>
                              <a:rPr lang="en-US" altLang="zh-HK" sz="1600" i="1">
                                <a:latin typeface="Cambria Math" panose="02040503050406030204" pitchFamily="18" charset="0"/>
                                <a:cs typeface="Arial" charset="0"/>
                              </a:rPr>
                              <m:t>𝑢</m:t>
                            </m:r>
                            <m:r>
                              <a:rPr lang="en-US" altLang="zh-HK" sz="1600" i="1">
                                <a:latin typeface="Cambria Math" panose="02040503050406030204" pitchFamily="18" charset="0"/>
                                <a:ea typeface="Cambria Math" panose="02040503050406030204" pitchFamily="18" charset="0"/>
                                <a:cs typeface="Arial" charset="0"/>
                              </a:rPr>
                              <m:t>∈</m:t>
                            </m:r>
                            <m:r>
                              <a:rPr lang="en-US" altLang="zh-HK" sz="1600" i="1">
                                <a:latin typeface="Cambria Math" panose="02040503050406030204" pitchFamily="18" charset="0"/>
                                <a:ea typeface="Cambria Math" panose="02040503050406030204" pitchFamily="18" charset="0"/>
                                <a:cs typeface="Arial" charset="0"/>
                              </a:rPr>
                              <m:t>𝑈</m:t>
                            </m:r>
                          </m:sub>
                          <m:sup/>
                          <m:e>
                            <m:r>
                              <a:rPr lang="en-US" altLang="zh-HK" sz="1600" i="1">
                                <a:latin typeface="Cambria Math" panose="02040503050406030204" pitchFamily="18" charset="0"/>
                                <a:cs typeface="Arial" charset="0"/>
                              </a:rPr>
                              <m:t>|</m:t>
                            </m:r>
                            <m:r>
                              <a:rPr lang="en-US" altLang="zh-HK" sz="1600" i="1">
                                <a:latin typeface="Cambria Math" panose="02040503050406030204" pitchFamily="18" charset="0"/>
                                <a:cs typeface="Arial" charset="0"/>
                              </a:rPr>
                              <m:t>𝑅</m:t>
                            </m:r>
                            <m:d>
                              <m:dPr>
                                <m:ctrlPr>
                                  <a:rPr lang="en-US" altLang="zh-HK" sz="1600" i="1">
                                    <a:latin typeface="Cambria Math" panose="02040503050406030204" pitchFamily="18" charset="0"/>
                                    <a:cs typeface="Arial" charset="0"/>
                                  </a:rPr>
                                </m:ctrlPr>
                              </m:dPr>
                              <m:e>
                                <m:r>
                                  <a:rPr lang="en-US" altLang="zh-HK" sz="1600" i="1">
                                    <a:latin typeface="Cambria Math" panose="02040503050406030204" pitchFamily="18" charset="0"/>
                                    <a:cs typeface="Arial" charset="0"/>
                                  </a:rPr>
                                  <m:t>𝑢</m:t>
                                </m:r>
                              </m:e>
                            </m:d>
                            <m:r>
                              <a:rPr lang="en-US" altLang="zh-HK" sz="1600" i="1">
                                <a:latin typeface="Cambria Math" panose="02040503050406030204" pitchFamily="18" charset="0"/>
                                <a:ea typeface="Cambria Math" panose="02040503050406030204" pitchFamily="18" charset="0"/>
                                <a:cs typeface="Arial" charset="0"/>
                              </a:rPr>
                              <m:t>∩</m:t>
                            </m:r>
                            <m:r>
                              <a:rPr lang="en-US" altLang="zh-HK" sz="1600" i="1">
                                <a:latin typeface="Cambria Math" panose="02040503050406030204" pitchFamily="18" charset="0"/>
                                <a:ea typeface="Cambria Math" panose="02040503050406030204" pitchFamily="18" charset="0"/>
                                <a:cs typeface="Arial" charset="0"/>
                              </a:rPr>
                              <m:t>𝑇</m:t>
                            </m:r>
                            <m:d>
                              <m:dPr>
                                <m:ctrlPr>
                                  <a:rPr lang="en-US" altLang="zh-HK" sz="1600" i="1">
                                    <a:latin typeface="Cambria Math" panose="02040503050406030204" pitchFamily="18" charset="0"/>
                                    <a:ea typeface="Cambria Math" panose="02040503050406030204" pitchFamily="18" charset="0"/>
                                    <a:cs typeface="Arial" charset="0"/>
                                  </a:rPr>
                                </m:ctrlPr>
                              </m:dPr>
                              <m:e>
                                <m:r>
                                  <a:rPr lang="en-US" altLang="zh-HK" sz="1600" i="1">
                                    <a:latin typeface="Cambria Math" panose="02040503050406030204" pitchFamily="18" charset="0"/>
                                    <a:ea typeface="Cambria Math" panose="02040503050406030204" pitchFamily="18" charset="0"/>
                                    <a:cs typeface="Arial" charset="0"/>
                                  </a:rPr>
                                  <m:t>𝑢</m:t>
                                </m:r>
                              </m:e>
                            </m:d>
                            <m:r>
                              <a:rPr lang="en-US" altLang="zh-HK" sz="1600" i="1">
                                <a:latin typeface="Cambria Math" panose="02040503050406030204" pitchFamily="18" charset="0"/>
                                <a:ea typeface="Cambria Math" panose="02040503050406030204" pitchFamily="18" charset="0"/>
                                <a:cs typeface="Arial" charset="0"/>
                              </a:rPr>
                              <m:t>|</m:t>
                            </m:r>
                          </m:e>
                        </m:nary>
                      </m:num>
                      <m:den>
                        <m:nary>
                          <m:naryPr>
                            <m:chr m:val="∑"/>
                            <m:limLoc m:val="subSup"/>
                            <m:supHide m:val="on"/>
                            <m:ctrlPr>
                              <a:rPr lang="en-US" altLang="zh-HK" sz="1600" i="1">
                                <a:latin typeface="Cambria Math" panose="02040503050406030204" pitchFamily="18" charset="0"/>
                                <a:cs typeface="Arial" charset="0"/>
                              </a:rPr>
                            </m:ctrlPr>
                          </m:naryPr>
                          <m:sub>
                            <m:r>
                              <m:rPr>
                                <m:brk m:alnAt="9"/>
                              </m:rPr>
                              <a:rPr lang="en-US" altLang="zh-HK" sz="1600" i="1">
                                <a:latin typeface="Cambria Math" panose="02040503050406030204" pitchFamily="18" charset="0"/>
                                <a:cs typeface="Arial" charset="0"/>
                              </a:rPr>
                              <m:t>𝑢</m:t>
                            </m:r>
                            <m:r>
                              <a:rPr lang="en-US" altLang="zh-HK" sz="1600" i="1">
                                <a:latin typeface="Cambria Math" panose="02040503050406030204" pitchFamily="18" charset="0"/>
                                <a:ea typeface="Cambria Math" panose="02040503050406030204" pitchFamily="18" charset="0"/>
                                <a:cs typeface="Arial" charset="0"/>
                              </a:rPr>
                              <m:t>∈</m:t>
                            </m:r>
                            <m:r>
                              <a:rPr lang="en-US" altLang="zh-HK" sz="1600" i="1">
                                <a:latin typeface="Cambria Math" panose="02040503050406030204" pitchFamily="18" charset="0"/>
                                <a:ea typeface="Cambria Math" panose="02040503050406030204" pitchFamily="18" charset="0"/>
                                <a:cs typeface="Arial" charset="0"/>
                              </a:rPr>
                              <m:t>𝑈</m:t>
                            </m:r>
                          </m:sub>
                          <m:sup/>
                          <m:e>
                            <m:r>
                              <a:rPr lang="en-US" altLang="zh-HK" sz="1600" i="1">
                                <a:latin typeface="Cambria Math" panose="02040503050406030204" pitchFamily="18" charset="0"/>
                                <a:cs typeface="Arial" charset="0"/>
                              </a:rPr>
                              <m:t>|</m:t>
                            </m:r>
                            <m:r>
                              <a:rPr lang="en-US" altLang="zh-HK" sz="1600" i="1">
                                <a:latin typeface="Cambria Math" panose="02040503050406030204" pitchFamily="18" charset="0"/>
                                <a:cs typeface="Arial" charset="0"/>
                              </a:rPr>
                              <m:t>𝑇</m:t>
                            </m:r>
                            <m:d>
                              <m:dPr>
                                <m:ctrlPr>
                                  <a:rPr lang="en-US" altLang="zh-HK" sz="1600" i="1">
                                    <a:latin typeface="Cambria Math" panose="02040503050406030204" pitchFamily="18" charset="0"/>
                                    <a:cs typeface="Arial" charset="0"/>
                                  </a:rPr>
                                </m:ctrlPr>
                              </m:dPr>
                              <m:e>
                                <m:r>
                                  <a:rPr lang="en-US" altLang="zh-HK" sz="1600" i="1">
                                    <a:latin typeface="Cambria Math" panose="02040503050406030204" pitchFamily="18" charset="0"/>
                                    <a:cs typeface="Arial" charset="0"/>
                                  </a:rPr>
                                  <m:t>𝑢</m:t>
                                </m:r>
                              </m:e>
                            </m:d>
                            <m:r>
                              <a:rPr lang="en-US" altLang="zh-HK" sz="1600" i="1">
                                <a:latin typeface="Cambria Math" panose="02040503050406030204" pitchFamily="18" charset="0"/>
                                <a:ea typeface="Cambria Math" panose="02040503050406030204" pitchFamily="18" charset="0"/>
                                <a:cs typeface="Arial" charset="0"/>
                              </a:rPr>
                              <m:t>|</m:t>
                            </m:r>
                          </m:e>
                        </m:nary>
                      </m:den>
                    </m:f>
                  </m:oMath>
                </a14:m>
                <a:r>
                  <a:rPr lang="en-US" altLang="zh-HK" sz="1600" dirty="0">
                    <a:ea typeface="Cambria Math" panose="02040503050406030204" pitchFamily="18" charset="0"/>
                    <a:cs typeface="Arial" charset="0"/>
                  </a:rPr>
                  <a:t>, </a:t>
                </a:r>
                <a14:m>
                  <m:oMath xmlns:m="http://schemas.openxmlformats.org/officeDocument/2006/math">
                    <m:sSub>
                      <m:sSubPr>
                        <m:ctrlPr>
                          <a:rPr lang="en-US" altLang="zh-HK" sz="1600" i="1">
                            <a:latin typeface="Cambria Math" panose="02040503050406030204" pitchFamily="18" charset="0"/>
                            <a:cs typeface="Arial" charset="0"/>
                          </a:rPr>
                        </m:ctrlPr>
                      </m:sSubPr>
                      <m:e>
                        <m:r>
                          <a:rPr lang="en-US" altLang="zh-HK" sz="1600" i="1">
                            <a:latin typeface="Cambria Math" panose="02040503050406030204" pitchFamily="18" charset="0"/>
                            <a:cs typeface="Arial" charset="0"/>
                          </a:rPr>
                          <m:t>𝐹</m:t>
                        </m:r>
                      </m:e>
                      <m:sub>
                        <m:r>
                          <a:rPr lang="en-US" altLang="zh-HK" sz="1600" i="1">
                            <a:latin typeface="Cambria Math" panose="02040503050406030204" pitchFamily="18" charset="0"/>
                            <a:cs typeface="Arial" charset="0"/>
                          </a:rPr>
                          <m:t>1</m:t>
                        </m:r>
                      </m:sub>
                    </m:sSub>
                    <m:r>
                      <a:rPr lang="en-US" altLang="zh-HK" sz="1600" i="1">
                        <a:latin typeface="Cambria Math" panose="02040503050406030204" pitchFamily="18" charset="0"/>
                        <a:cs typeface="Arial" charset="0"/>
                      </a:rPr>
                      <m:t>= </m:t>
                    </m:r>
                    <m:f>
                      <m:fPr>
                        <m:ctrlPr>
                          <a:rPr lang="en-US" altLang="zh-HK" sz="1600" i="1">
                            <a:latin typeface="Cambria Math" panose="02040503050406030204" pitchFamily="18" charset="0"/>
                            <a:cs typeface="Arial" charset="0"/>
                          </a:rPr>
                        </m:ctrlPr>
                      </m:fPr>
                      <m:num>
                        <m:r>
                          <a:rPr lang="en-US" altLang="zh-HK" sz="1600" i="1">
                            <a:latin typeface="Cambria Math" panose="02040503050406030204" pitchFamily="18" charset="0"/>
                            <a:cs typeface="Arial" charset="0"/>
                          </a:rPr>
                          <m:t>2</m:t>
                        </m:r>
                        <m:r>
                          <a:rPr lang="en-US" altLang="zh-HK" sz="1600" i="1">
                            <a:latin typeface="Cambria Math" panose="02040503050406030204" pitchFamily="18" charset="0"/>
                            <a:cs typeface="Arial" charset="0"/>
                          </a:rPr>
                          <m:t>𝑃𝑅</m:t>
                        </m:r>
                      </m:num>
                      <m:den>
                        <m:r>
                          <a:rPr lang="en-US" altLang="zh-HK" sz="1600" i="1">
                            <a:latin typeface="Cambria Math" panose="02040503050406030204" pitchFamily="18" charset="0"/>
                            <a:cs typeface="Arial" charset="0"/>
                          </a:rPr>
                          <m:t>𝑃</m:t>
                        </m:r>
                        <m:r>
                          <a:rPr lang="en-US" altLang="zh-HK" sz="1600" i="1">
                            <a:latin typeface="Cambria Math" panose="02040503050406030204" pitchFamily="18" charset="0"/>
                            <a:cs typeface="Arial" charset="0"/>
                          </a:rPr>
                          <m:t>+</m:t>
                        </m:r>
                        <m:r>
                          <a:rPr lang="en-US" altLang="zh-HK" sz="1600" i="1">
                            <a:latin typeface="Cambria Math" panose="02040503050406030204" pitchFamily="18" charset="0"/>
                            <a:cs typeface="Arial" charset="0"/>
                          </a:rPr>
                          <m:t>𝑅</m:t>
                        </m:r>
                      </m:den>
                    </m:f>
                  </m:oMath>
                </a14:m>
                <a:endParaRPr lang="en-US" altLang="en-US" sz="1600" dirty="0">
                  <a:latin typeface="Calibri" panose="020F0502020204030204" pitchFamily="34" charset="0"/>
                  <a:cs typeface="Calibri" panose="020F0502020204030204" pitchFamily="34" charset="0"/>
                </a:endParaRPr>
              </a:p>
            </p:txBody>
          </p:sp>
        </mc:Choice>
        <mc:Fallback xmlns="">
          <p:sp>
            <p:nvSpPr>
              <p:cNvPr id="3" name="Rectangle 5">
                <a:extLst>
                  <a:ext uri="{FF2B5EF4-FFF2-40B4-BE49-F238E27FC236}">
                    <a16:creationId xmlns:a16="http://schemas.microsoft.com/office/drawing/2014/main" id="{14AD193D-C751-984B-CD01-588E34345676}"/>
                  </a:ext>
                </a:extLst>
              </p:cNvPr>
              <p:cNvSpPr txBox="1">
                <a:spLocks noRot="1" noChangeAspect="1" noMove="1" noResize="1" noEditPoints="1" noAdjustHandles="1" noChangeArrowheads="1" noChangeShapeType="1" noTextEdit="1"/>
              </p:cNvSpPr>
              <p:nvPr/>
            </p:nvSpPr>
            <p:spPr>
              <a:xfrm>
                <a:off x="657446" y="1085056"/>
                <a:ext cx="7953154" cy="4687888"/>
              </a:xfrm>
              <a:prstGeom prst="rect">
                <a:avLst/>
              </a:prstGeom>
              <a:blipFill>
                <a:blip r:embed="rId3"/>
                <a:stretch>
                  <a:fillRect t="-2162" b="-1081"/>
                </a:stretch>
              </a:blipFill>
            </p:spPr>
            <p:txBody>
              <a:bodyPr/>
              <a:lstStyle/>
              <a:p>
                <a:r>
                  <a:rPr lang="en-US">
                    <a:noFill/>
                  </a:rPr>
                  <a:t> </a:t>
                </a:r>
              </a:p>
            </p:txBody>
          </p:sp>
        </mc:Fallback>
      </mc:AlternateContent>
    </p:spTree>
    <p:extLst>
      <p:ext uri="{BB962C8B-B14F-4D97-AF65-F5344CB8AC3E}">
        <p14:creationId xmlns:p14="http://schemas.microsoft.com/office/powerpoint/2010/main" val="35610347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Recommendation challenges</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33</a:t>
            </a:fld>
            <a:endParaRPr lang="zh-CN" altLang="en-US" dirty="0">
              <a:latin typeface="Calibri" panose="020F0502020204030204" pitchFamily="34" charset="0"/>
              <a:cs typeface="Calibri" panose="020F0502020204030204" pitchFamily="34" charset="0"/>
            </a:endParaRPr>
          </a:p>
        </p:txBody>
      </p:sp>
      <p:sp>
        <p:nvSpPr>
          <p:cNvPr id="3" name="Rectangle 5">
            <a:extLst>
              <a:ext uri="{FF2B5EF4-FFF2-40B4-BE49-F238E27FC236}">
                <a16:creationId xmlns:a16="http://schemas.microsoft.com/office/drawing/2014/main" id="{14AD193D-C751-984B-CD01-588E34345676}"/>
              </a:ext>
            </a:extLst>
          </p:cNvPr>
          <p:cNvSpPr txBox="1">
            <a:spLocks noChangeArrowheads="1"/>
          </p:cNvSpPr>
          <p:nvPr/>
        </p:nvSpPr>
        <p:spPr>
          <a:xfrm>
            <a:off x="657446" y="1177653"/>
            <a:ext cx="7953154"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6450" lvl="3" indent="-342900" eaLnBrk="1" hangingPunct="1">
              <a:spcBef>
                <a:spcPts val="0"/>
              </a:spcBef>
              <a:spcAft>
                <a:spcPts val="1200"/>
              </a:spcAft>
              <a:buClr>
                <a:schemeClr val="tx1"/>
              </a:buClr>
              <a:buSzPct val="80000"/>
              <a:buFont typeface="Wingdings" pitchFamily="2" charset="2"/>
              <a:buChar char="l"/>
              <a:defRPr/>
            </a:pPr>
            <a:r>
              <a:rPr lang="en-US" altLang="zh-HK" sz="2800" dirty="0">
                <a:latin typeface="Calibri" panose="020F0502020204030204" pitchFamily="34" charset="0"/>
                <a:cs typeface="Calibri" panose="020F0502020204030204" pitchFamily="34" charset="0"/>
              </a:rPr>
              <a:t>Cold start &amp; data sparsity</a:t>
            </a:r>
          </a:p>
          <a:p>
            <a:pPr marL="806450" lvl="3" indent="-342900" eaLnBrk="1" hangingPunct="1">
              <a:spcBef>
                <a:spcPts val="0"/>
              </a:spcBef>
              <a:spcAft>
                <a:spcPts val="1200"/>
              </a:spcAft>
              <a:buClr>
                <a:schemeClr val="tx1"/>
              </a:buClr>
              <a:buSzPct val="80000"/>
              <a:buFont typeface="Wingdings" pitchFamily="2" charset="2"/>
              <a:buChar char="l"/>
              <a:defRPr/>
            </a:pPr>
            <a:endParaRPr lang="en-US" altLang="zh-HK" sz="2800" dirty="0">
              <a:latin typeface="Calibri" panose="020F0502020204030204" pitchFamily="34" charset="0"/>
              <a:cs typeface="Calibri" panose="020F0502020204030204" pitchFamily="34" charset="0"/>
            </a:endParaRPr>
          </a:p>
          <a:p>
            <a:pPr marL="806450" lvl="3" indent="-342900" eaLnBrk="1" hangingPunct="1">
              <a:spcBef>
                <a:spcPts val="0"/>
              </a:spcBef>
              <a:spcAft>
                <a:spcPts val="1200"/>
              </a:spcAft>
              <a:buClr>
                <a:schemeClr val="tx1"/>
              </a:buClr>
              <a:buSzPct val="80000"/>
              <a:buFont typeface="Wingdings" pitchFamily="2" charset="2"/>
              <a:buChar char="l"/>
              <a:defRPr/>
            </a:pPr>
            <a:r>
              <a:rPr lang="en-US" altLang="zh-HK" sz="2800" dirty="0">
                <a:latin typeface="Calibri" panose="020F0502020204030204" pitchFamily="34" charset="0"/>
                <a:cs typeface="Calibri" panose="020F0502020204030204" pitchFamily="34" charset="0"/>
              </a:rPr>
              <a:t>Filter bubble</a:t>
            </a:r>
          </a:p>
          <a:p>
            <a:pPr marL="806450" lvl="3" indent="-342900" eaLnBrk="1" hangingPunct="1">
              <a:spcBef>
                <a:spcPts val="0"/>
              </a:spcBef>
              <a:spcAft>
                <a:spcPts val="1200"/>
              </a:spcAft>
              <a:buClr>
                <a:schemeClr val="tx1"/>
              </a:buClr>
              <a:buSzPct val="80000"/>
              <a:buFont typeface="Wingdings" pitchFamily="2" charset="2"/>
              <a:buChar char="l"/>
              <a:defRPr/>
            </a:pPr>
            <a:endParaRPr lang="en-US" altLang="zh-HK" sz="2800" dirty="0">
              <a:latin typeface="Calibri" panose="020F0502020204030204" pitchFamily="34" charset="0"/>
              <a:cs typeface="Calibri" panose="020F0502020204030204" pitchFamily="34" charset="0"/>
            </a:endParaRPr>
          </a:p>
          <a:p>
            <a:pPr marL="806450" lvl="3" indent="-342900" eaLnBrk="1" hangingPunct="1">
              <a:spcBef>
                <a:spcPts val="0"/>
              </a:spcBef>
              <a:spcAft>
                <a:spcPts val="1200"/>
              </a:spcAft>
              <a:buClr>
                <a:schemeClr val="tx1"/>
              </a:buClr>
              <a:buSzPct val="80000"/>
              <a:buFont typeface="Wingdings" pitchFamily="2" charset="2"/>
              <a:buChar char="l"/>
              <a:defRPr/>
            </a:pPr>
            <a:r>
              <a:rPr lang="en-US" altLang="zh-HK" sz="2800" dirty="0">
                <a:latin typeface="Calibri" panose="020F0502020204030204" pitchFamily="34" charset="0"/>
                <a:cs typeface="Calibri" panose="020F0502020204030204" pitchFamily="34" charset="0"/>
              </a:rPr>
              <a:t>Personalization</a:t>
            </a:r>
          </a:p>
          <a:p>
            <a:pPr marL="806450" lvl="3" indent="-342900" eaLnBrk="1" hangingPunct="1">
              <a:spcBef>
                <a:spcPts val="0"/>
              </a:spcBef>
              <a:spcAft>
                <a:spcPts val="1200"/>
              </a:spcAft>
              <a:buClr>
                <a:schemeClr val="tx1"/>
              </a:buClr>
              <a:buSzPct val="80000"/>
              <a:buFont typeface="Wingdings" pitchFamily="2" charset="2"/>
              <a:buChar char="l"/>
              <a:defRPr/>
            </a:pPr>
            <a:endParaRPr lang="en-US" altLang="zh-HK" sz="2800" dirty="0">
              <a:latin typeface="Calibri" panose="020F0502020204030204" pitchFamily="34" charset="0"/>
              <a:cs typeface="Calibri" panose="020F0502020204030204" pitchFamily="34" charset="0"/>
            </a:endParaRPr>
          </a:p>
          <a:p>
            <a:pPr marL="806450" lvl="3" indent="-342900" eaLnBrk="1" hangingPunct="1">
              <a:spcBef>
                <a:spcPts val="0"/>
              </a:spcBef>
              <a:spcAft>
                <a:spcPts val="1200"/>
              </a:spcAft>
              <a:buClr>
                <a:schemeClr val="tx1"/>
              </a:buClr>
              <a:buSzPct val="80000"/>
              <a:buFont typeface="Wingdings" pitchFamily="2" charset="2"/>
              <a:buChar char="l"/>
              <a:defRPr/>
            </a:pPr>
            <a:endParaRPr lang="en-US" altLang="zh-HK" sz="2800" dirty="0">
              <a:latin typeface="Calibri" panose="020F0502020204030204" pitchFamily="34" charset="0"/>
              <a:cs typeface="Calibri" panose="020F0502020204030204" pitchFamily="34" charset="0"/>
            </a:endParaRPr>
          </a:p>
          <a:p>
            <a:pPr marL="806450" lvl="3" indent="-342900" eaLnBrk="1" hangingPunct="1">
              <a:spcBef>
                <a:spcPts val="0"/>
              </a:spcBef>
              <a:spcAft>
                <a:spcPts val="1200"/>
              </a:spcAft>
              <a:buClr>
                <a:schemeClr val="tx1"/>
              </a:buClr>
              <a:buSzPct val="80000"/>
              <a:buFont typeface="Wingdings" pitchFamily="2" charset="2"/>
              <a:buChar char="l"/>
              <a:defRPr/>
            </a:pPr>
            <a:endParaRPr lang="en-US" alt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761899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60F51360-9914-41B6-B224-5493085BD686}"/>
              </a:ext>
            </a:extLst>
          </p:cNvPr>
          <p:cNvSpPr/>
          <p:nvPr/>
        </p:nvSpPr>
        <p:spPr>
          <a:xfrm>
            <a:off x="0" y="5318620"/>
            <a:ext cx="12113703" cy="1539380"/>
          </a:xfrm>
          <a:prstGeom prst="rtTriangle">
            <a:avLst/>
          </a:prstGeom>
          <a:gradFill flip="none" rotWithShape="1">
            <a:gsLst>
              <a:gs pos="0">
                <a:srgbClr val="97195B">
                  <a:shade val="30000"/>
                  <a:satMod val="115000"/>
                </a:srgbClr>
              </a:gs>
              <a:gs pos="50000">
                <a:srgbClr val="97195B">
                  <a:shade val="67500"/>
                  <a:satMod val="115000"/>
                </a:srgbClr>
              </a:gs>
              <a:gs pos="100000">
                <a:srgbClr val="97195B">
                  <a:shade val="100000"/>
                  <a:satMod val="115000"/>
                </a:srgbClr>
              </a:gs>
            </a:gsLst>
            <a:lin ang="13500000" scaled="1"/>
            <a:tileRect/>
          </a:gradFill>
          <a:ln>
            <a:solidFill>
              <a:srgbClr val="751C5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pic>
        <p:nvPicPr>
          <p:cNvPr id="5" name="Picture 4" descr="Logo of City University of Hong Kong .svg">
            <a:extLst>
              <a:ext uri="{FF2B5EF4-FFF2-40B4-BE49-F238E27FC236}">
                <a16:creationId xmlns:a16="http://schemas.microsoft.com/office/drawing/2014/main" id="{B7A097E9-F579-431B-97B3-E87E1E7757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7920" y="83698"/>
            <a:ext cx="1996440" cy="126331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EED1BF3-56FD-48E0-8983-C1531BD720F6}"/>
              </a:ext>
            </a:extLst>
          </p:cNvPr>
          <p:cNvSpPr/>
          <p:nvPr/>
        </p:nvSpPr>
        <p:spPr>
          <a:xfrm>
            <a:off x="2236714" y="2967335"/>
            <a:ext cx="7718588" cy="923330"/>
          </a:xfrm>
          <a:prstGeom prst="rect">
            <a:avLst/>
          </a:prstGeom>
          <a:noFill/>
        </p:spPr>
        <p:txBody>
          <a:bodyPr wrap="none" lIns="91440" tIns="45720" rIns="91440" bIns="45720">
            <a:spAutoFit/>
          </a:bodyPr>
          <a:lstStyle/>
          <a:p>
            <a:pPr algn="ctr"/>
            <a:r>
              <a:rPr lang="en-US" altLang="zh-CN"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libri" panose="020F0502020204030204" pitchFamily="34" charset="0"/>
                <a:cs typeface="Calibri" panose="020F0502020204030204" pitchFamily="34" charset="0"/>
              </a:rPr>
              <a:t>Thanks for your attention!</a:t>
            </a:r>
          </a:p>
        </p:txBody>
      </p:sp>
      <p:sp>
        <p:nvSpPr>
          <p:cNvPr id="8" name="Slide Number Placeholder 7">
            <a:extLst>
              <a:ext uri="{FF2B5EF4-FFF2-40B4-BE49-F238E27FC236}">
                <a16:creationId xmlns:a16="http://schemas.microsoft.com/office/drawing/2014/main" id="{D76AA293-C290-4B2F-9255-07991B1198B8}"/>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34</a:t>
            </a:fld>
            <a:endParaRPr lang="zh-CN" alt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71247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DFB52-2B77-B64D-9C10-A9A016A72F09}"/>
              </a:ext>
            </a:extLst>
          </p:cNvPr>
          <p:cNvSpPr>
            <a:spLocks noGrp="1"/>
          </p:cNvSpPr>
          <p:nvPr>
            <p:ph type="title"/>
          </p:nvPr>
        </p:nvSpPr>
        <p:spPr>
          <a:xfrm>
            <a:off x="512724" y="1590451"/>
            <a:ext cx="11166552" cy="3362754"/>
          </a:xfrm>
        </p:spPr>
        <p:txBody>
          <a:bodyPr vert="horz" lIns="91440" tIns="45720" rIns="91440" bIns="45720" rtlCol="0" anchor="ctr">
            <a:noAutofit/>
          </a:bodyPr>
          <a:lstStyle/>
          <a:p>
            <a:pPr marL="266700" indent="266700" algn="l">
              <a:lnSpc>
                <a:spcPct val="150000"/>
              </a:lnSpc>
              <a:spcBef>
                <a:spcPts val="1000"/>
              </a:spcBef>
            </a:pPr>
            <a:r>
              <a:rPr lang="en-US" b="1" dirty="0">
                <a:latin typeface="Calibri" panose="020F0502020204030204" pitchFamily="34" charset="0"/>
                <a:cs typeface="Calibri" panose="020F0502020204030204" pitchFamily="34" charset="0"/>
              </a:rPr>
              <a:t>Appendix</a:t>
            </a:r>
            <a:br>
              <a:rPr lang="en-US" b="1" dirty="0">
                <a:latin typeface="Calibri" panose="020F0502020204030204" pitchFamily="34" charset="0"/>
                <a:cs typeface="Calibri" panose="020F0502020204030204" pitchFamily="34" charset="0"/>
              </a:rPr>
            </a:br>
            <a:br>
              <a:rPr lang="en-US" sz="2800" dirty="0">
                <a:latin typeface="Calibri" panose="020F0502020204030204" pitchFamily="34" charset="0"/>
                <a:cs typeface="Calibri" panose="020F0502020204030204" pitchFamily="34" charset="0"/>
              </a:rPr>
            </a:br>
            <a:r>
              <a:rPr lang="en-US" sz="2800" dirty="0">
                <a:latin typeface="Calibri" panose="020F0502020204030204" pitchFamily="34" charset="0"/>
                <a:cs typeface="Calibri" panose="020F0502020204030204" pitchFamily="34" charset="0"/>
              </a:rPr>
              <a:t>1. </a:t>
            </a:r>
            <a:r>
              <a:rPr lang="en-US" sz="2800" kern="100" dirty="0">
                <a:effectLst/>
                <a:latin typeface="Times New Roman" panose="02020603050405020304" pitchFamily="18" charset="0"/>
                <a:ea typeface="等线" panose="02010600030101010101" pitchFamily="2" charset="-122"/>
                <a:cs typeface="Times New Roman" panose="02020603050405020304" pitchFamily="18" charset="0"/>
              </a:rPr>
              <a:t>Introduction to Information Retrieval. C.D. Manning, P. Raghavan, H. </a:t>
            </a:r>
            <a:r>
              <a:rPr lang="en-US" sz="2800" kern="100" dirty="0" err="1">
                <a:effectLst/>
                <a:latin typeface="Times New Roman" panose="02020603050405020304" pitchFamily="18" charset="0"/>
                <a:ea typeface="等线" panose="02010600030101010101" pitchFamily="2" charset="-122"/>
                <a:cs typeface="Times New Roman" panose="02020603050405020304" pitchFamily="18" charset="0"/>
              </a:rPr>
              <a:t>Schütze</a:t>
            </a:r>
            <a:r>
              <a:rPr lang="en-US" sz="2800" kern="100" dirty="0">
                <a:effectLst/>
                <a:latin typeface="Times New Roman" panose="02020603050405020304" pitchFamily="18" charset="0"/>
                <a:ea typeface="等线" panose="02010600030101010101" pitchFamily="2" charset="-122"/>
                <a:cs typeface="Times New Roman" panose="02020603050405020304" pitchFamily="18" charset="0"/>
              </a:rPr>
              <a:t>. Cambridge UP, 2008.</a:t>
            </a:r>
            <a:br>
              <a:rPr lang="en-US" sz="2800" kern="100" dirty="0">
                <a:effectLst/>
                <a:latin typeface="Times New Roman" panose="02020603050405020304" pitchFamily="18" charset="0"/>
                <a:ea typeface="等线" panose="02010600030101010101" pitchFamily="2" charset="-122"/>
                <a:cs typeface="Times New Roman" panose="02020603050405020304" pitchFamily="18" charset="0"/>
              </a:rPr>
            </a:br>
            <a:r>
              <a:rPr lang="en-US" sz="2800" kern="100" dirty="0">
                <a:effectLst/>
                <a:latin typeface="Times New Roman" panose="02020603050405020304" pitchFamily="18" charset="0"/>
                <a:ea typeface="等线" panose="02010600030101010101" pitchFamily="2" charset="-122"/>
                <a:cs typeface="Times New Roman" panose="02020603050405020304" pitchFamily="18" charset="0"/>
              </a:rPr>
              <a:t>2. Search Engines: Information Retrieval in Practice. W. Bruce Croft, Donald Metzler, and Trevor </a:t>
            </a:r>
            <a:r>
              <a:rPr lang="en-US" sz="2800" kern="100" dirty="0" err="1">
                <a:effectLst/>
                <a:latin typeface="Times New Roman" panose="02020603050405020304" pitchFamily="18" charset="0"/>
                <a:ea typeface="等线" panose="02010600030101010101" pitchFamily="2" charset="-122"/>
                <a:cs typeface="Times New Roman" panose="02020603050405020304" pitchFamily="18" charset="0"/>
              </a:rPr>
              <a:t>Strohman</a:t>
            </a:r>
            <a:r>
              <a:rPr lang="en-US" sz="2800" kern="100" dirty="0">
                <a:effectLst/>
                <a:latin typeface="Times New Roman" panose="02020603050405020304" pitchFamily="18" charset="0"/>
                <a:ea typeface="等线" panose="02010600030101010101" pitchFamily="2" charset="-122"/>
                <a:cs typeface="Times New Roman" panose="02020603050405020304" pitchFamily="18" charset="0"/>
              </a:rPr>
              <a:t>. 2009.</a:t>
            </a:r>
            <a:br>
              <a:rPr lang="en-US" sz="2800" kern="100" dirty="0">
                <a:effectLst/>
                <a:latin typeface="Times New Roman" panose="02020603050405020304" pitchFamily="18" charset="0"/>
                <a:ea typeface="等线" panose="02010600030101010101" pitchFamily="2" charset="-122"/>
                <a:cs typeface="Times New Roman" panose="02020603050405020304" pitchFamily="18" charset="0"/>
              </a:rPr>
            </a:br>
            <a:endParaRPr lang="en-US" sz="2800"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A9A59632-DC99-7749-8C78-6B3778F57FF5}"/>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35</a:t>
            </a:fld>
            <a:endParaRPr lang="zh-CN" alt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44377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uz Quiroga's website">
            <a:extLst>
              <a:ext uri="{FF2B5EF4-FFF2-40B4-BE49-F238E27FC236}">
                <a16:creationId xmlns:a16="http://schemas.microsoft.com/office/drawing/2014/main" id="{898F6756-F406-517A-C36A-1DAC55508D3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900"/>
          <a:stretch/>
        </p:blipFill>
        <p:spPr bwMode="auto">
          <a:xfrm>
            <a:off x="8864788" y="2804622"/>
            <a:ext cx="3062376" cy="395556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nformation retrieval document search using vector space model in R |  R-bloggers">
            <a:extLst>
              <a:ext uri="{FF2B5EF4-FFF2-40B4-BE49-F238E27FC236}">
                <a16:creationId xmlns:a16="http://schemas.microsoft.com/office/drawing/2014/main" id="{5D91D8B3-F7F5-C533-3369-43E9933E9FB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8234"/>
          <a:stretch/>
        </p:blipFill>
        <p:spPr bwMode="auto">
          <a:xfrm>
            <a:off x="8125317" y="1085397"/>
            <a:ext cx="3786377" cy="283476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To overcome information overload -- </a:t>
            </a:r>
            <a:br>
              <a:rPr lang="en-US" sz="4000" b="1" dirty="0">
                <a:latin typeface="Calibri" panose="020F0502020204030204" pitchFamily="34" charset="0"/>
                <a:cs typeface="Calibri" panose="020F0502020204030204" pitchFamily="34" charset="0"/>
              </a:rPr>
            </a:br>
            <a:r>
              <a:rPr lang="en-US" sz="4000" b="1" dirty="0">
                <a:latin typeface="Calibri" panose="020F0502020204030204" pitchFamily="34" charset="0"/>
                <a:cs typeface="Calibri" panose="020F0502020204030204" pitchFamily="34" charset="0"/>
              </a:rPr>
              <a:t>information retrieval and information filtering</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4</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657448" y="925567"/>
            <a:ext cx="7514280"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500"/>
              </a:spcBef>
            </a:pPr>
            <a:r>
              <a:rPr lang="en-HK" dirty="0">
                <a:solidFill>
                  <a:srgbClr val="C00000"/>
                </a:solidFill>
                <a:latin typeface="Calibri" panose="020F0502020204030204" pitchFamily="34" charset="0"/>
                <a:cs typeface="Calibri" panose="020F0502020204030204" pitchFamily="34" charset="0"/>
              </a:rPr>
              <a:t>Information retrieval (e.g., search engines)</a:t>
            </a:r>
            <a:r>
              <a:rPr lang="en-HK" dirty="0">
                <a:latin typeface="Calibri" panose="020F0502020204030204" pitchFamily="34" charset="0"/>
                <a:cs typeface="Calibri" panose="020F0502020204030204" pitchFamily="34" charset="0"/>
              </a:rPr>
              <a:t>: obtaining information system resources that are </a:t>
            </a:r>
            <a:r>
              <a:rPr lang="en-HK" dirty="0">
                <a:solidFill>
                  <a:srgbClr val="C00000"/>
                </a:solidFill>
                <a:latin typeface="Calibri" panose="020F0502020204030204" pitchFamily="34" charset="0"/>
                <a:cs typeface="Calibri" panose="020F0502020204030204" pitchFamily="34" charset="0"/>
              </a:rPr>
              <a:t>relevant</a:t>
            </a:r>
            <a:r>
              <a:rPr lang="en-HK" dirty="0">
                <a:latin typeface="Calibri" panose="020F0502020204030204" pitchFamily="34" charset="0"/>
                <a:cs typeface="Calibri" panose="020F0502020204030204" pitchFamily="34" charset="0"/>
              </a:rPr>
              <a:t> to an information need (usually for a </a:t>
            </a:r>
            <a:r>
              <a:rPr lang="en-HK" dirty="0">
                <a:solidFill>
                  <a:srgbClr val="C00000"/>
                </a:solidFill>
                <a:latin typeface="Calibri" panose="020F0502020204030204" pitchFamily="34" charset="0"/>
                <a:cs typeface="Calibri" panose="020F0502020204030204" pitchFamily="34" charset="0"/>
              </a:rPr>
              <a:t>query</a:t>
            </a:r>
            <a:r>
              <a:rPr lang="en-HK" dirty="0">
                <a:latin typeface="Calibri" panose="020F0502020204030204" pitchFamily="34" charset="0"/>
                <a:cs typeface="Calibri" panose="020F0502020204030204" pitchFamily="34" charset="0"/>
              </a:rPr>
              <a:t>) from a collection of those resources.</a:t>
            </a:r>
          </a:p>
          <a:p>
            <a:pPr>
              <a:lnSpc>
                <a:spcPct val="150000"/>
              </a:lnSpc>
              <a:spcBef>
                <a:spcPts val="500"/>
              </a:spcBef>
            </a:pPr>
            <a:r>
              <a:rPr lang="en-HK" dirty="0">
                <a:solidFill>
                  <a:srgbClr val="C00000"/>
                </a:solidFill>
                <a:latin typeface="Calibri" panose="020F0502020204030204" pitchFamily="34" charset="0"/>
                <a:cs typeface="Calibri" panose="020F0502020204030204" pitchFamily="34" charset="0"/>
              </a:rPr>
              <a:t>Information filtering (e.g., recommender systems)</a:t>
            </a:r>
            <a:r>
              <a:rPr lang="en-US" dirty="0">
                <a:latin typeface="Calibri" panose="020F0502020204030204" pitchFamily="34" charset="0"/>
                <a:cs typeface="Calibri" panose="020F0502020204030204" pitchFamily="34" charset="0"/>
              </a:rPr>
              <a:t>: </a:t>
            </a:r>
            <a:r>
              <a:rPr lang="en-HK" dirty="0">
                <a:latin typeface="Calibri" panose="020F0502020204030204" pitchFamily="34" charset="0"/>
                <a:cs typeface="Calibri" panose="020F0502020204030204" pitchFamily="34" charset="0"/>
              </a:rPr>
              <a:t>the process of filtering </a:t>
            </a:r>
            <a:r>
              <a:rPr lang="en-HK" dirty="0">
                <a:solidFill>
                  <a:srgbClr val="C00000"/>
                </a:solidFill>
                <a:latin typeface="Calibri" panose="020F0502020204030204" pitchFamily="34" charset="0"/>
                <a:cs typeface="Calibri" panose="020F0502020204030204" pitchFamily="34" charset="0"/>
              </a:rPr>
              <a:t>information relevant</a:t>
            </a:r>
            <a:r>
              <a:rPr lang="en-HK" dirty="0">
                <a:latin typeface="Calibri" panose="020F0502020204030204" pitchFamily="34" charset="0"/>
                <a:cs typeface="Calibri" panose="020F0502020204030204" pitchFamily="34" charset="0"/>
              </a:rPr>
              <a:t> to an individual’s information needs, in order to come to terms with the ever </a:t>
            </a:r>
            <a:r>
              <a:rPr lang="en-HK" dirty="0">
                <a:solidFill>
                  <a:srgbClr val="C00000"/>
                </a:solidFill>
                <a:latin typeface="Calibri" panose="020F0502020204030204" pitchFamily="34" charset="0"/>
                <a:cs typeface="Calibri" panose="020F0502020204030204" pitchFamily="34" charset="0"/>
              </a:rPr>
              <a:t>increasing amount of information</a:t>
            </a:r>
            <a:r>
              <a:rPr lang="en-HK"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30729304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Information retrieval (IR)</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5</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657446" y="925567"/>
            <a:ext cx="11020647"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500"/>
              </a:spcBef>
            </a:pPr>
            <a:r>
              <a:rPr lang="en-US" altLang="en-US" sz="2400" dirty="0">
                <a:latin typeface="Calibri" panose="020F0502020204030204" pitchFamily="34" charset="0"/>
                <a:cs typeface="Calibri" panose="020F0502020204030204" pitchFamily="34" charset="0"/>
              </a:rPr>
              <a:t>It is ‘</a:t>
            </a:r>
            <a:r>
              <a:rPr lang="en-US" altLang="en-US" sz="2400" dirty="0">
                <a:solidFill>
                  <a:srgbClr val="C00000"/>
                </a:solidFill>
                <a:latin typeface="Calibri" panose="020F0502020204030204" pitchFamily="34" charset="0"/>
                <a:cs typeface="Calibri" panose="020F0502020204030204" pitchFamily="34" charset="0"/>
              </a:rPr>
              <a:t>search</a:t>
            </a:r>
            <a:r>
              <a:rPr lang="en-US" altLang="en-US" sz="2400" dirty="0">
                <a:latin typeface="Calibri" panose="020F0502020204030204" pitchFamily="34" charset="0"/>
                <a:cs typeface="Calibri" panose="020F0502020204030204" pitchFamily="34" charset="0"/>
              </a:rPr>
              <a:t>’: mostly searching for documents, but can also be others.</a:t>
            </a:r>
          </a:p>
          <a:p>
            <a:pPr>
              <a:lnSpc>
                <a:spcPct val="150000"/>
              </a:lnSpc>
              <a:spcBef>
                <a:spcPts val="500"/>
              </a:spcBef>
            </a:pPr>
            <a:r>
              <a:rPr lang="en-US" altLang="en-US" sz="2400" dirty="0">
                <a:latin typeface="Calibri" panose="020F0502020204030204" pitchFamily="34" charset="0"/>
                <a:cs typeface="Calibri" panose="020F0502020204030204" pitchFamily="34" charset="0"/>
              </a:rPr>
              <a:t>It is a computer science discipline that </a:t>
            </a:r>
            <a:r>
              <a:rPr lang="en-US" altLang="en-US" sz="2400" dirty="0">
                <a:solidFill>
                  <a:srgbClr val="C00000"/>
                </a:solidFill>
                <a:latin typeface="Calibri" panose="020F0502020204030204" pitchFamily="34" charset="0"/>
                <a:cs typeface="Calibri" panose="020F0502020204030204" pitchFamily="34" charset="0"/>
              </a:rPr>
              <a:t>designs and implements algorithms and tools</a:t>
            </a:r>
            <a:r>
              <a:rPr lang="en-US" altLang="en-US" sz="2400" dirty="0">
                <a:latin typeface="Calibri" panose="020F0502020204030204" pitchFamily="34" charset="0"/>
                <a:cs typeface="Calibri" panose="020F0502020204030204" pitchFamily="34" charset="0"/>
              </a:rPr>
              <a:t> to help people find information that they want.</a:t>
            </a:r>
          </a:p>
          <a:p>
            <a:pPr lvl="1">
              <a:lnSpc>
                <a:spcPct val="150000"/>
              </a:lnSpc>
              <a:buFont typeface="Wingdings" panose="05000000000000000000" pitchFamily="2" charset="2"/>
              <a:buChar char="q"/>
            </a:pPr>
            <a:r>
              <a:rPr lang="en-US" altLang="en-US" sz="1800" dirty="0">
                <a:latin typeface="Calibri" panose="020F0502020204030204" pitchFamily="34" charset="0"/>
                <a:cs typeface="Calibri" panose="020F0502020204030204" pitchFamily="34" charset="0"/>
              </a:rPr>
              <a:t>From </a:t>
            </a:r>
            <a:r>
              <a:rPr lang="en-US" altLang="en-US" sz="1800" dirty="0">
                <a:solidFill>
                  <a:srgbClr val="C00000"/>
                </a:solidFill>
                <a:latin typeface="Calibri" panose="020F0502020204030204" pitchFamily="34" charset="0"/>
                <a:cs typeface="Calibri" panose="020F0502020204030204" pitchFamily="34" charset="0"/>
              </a:rPr>
              <a:t>one or multiple large collections of materials</a:t>
            </a:r>
            <a:r>
              <a:rPr lang="en-US" altLang="en-US" sz="1800" dirty="0">
                <a:latin typeface="Calibri" panose="020F0502020204030204" pitchFamily="34" charset="0"/>
                <a:cs typeface="Calibri" panose="020F0502020204030204" pitchFamily="34" charset="0"/>
              </a:rPr>
              <a:t> (text or multimedia, structured or unstructured, with or without hyperlinks, with or without metadata, in a foreign language or not),</a:t>
            </a:r>
          </a:p>
          <a:p>
            <a:pPr lvl="1">
              <a:lnSpc>
                <a:spcPct val="150000"/>
              </a:lnSpc>
              <a:buFont typeface="Wingdings" panose="05000000000000000000" pitchFamily="2" charset="2"/>
              <a:buChar char="q"/>
            </a:pPr>
            <a:r>
              <a:rPr lang="en-US" altLang="en-US" sz="1800" dirty="0">
                <a:latin typeface="Calibri" panose="020F0502020204030204" pitchFamily="34" charset="0"/>
                <a:cs typeface="Calibri" panose="020F0502020204030204" pitchFamily="34" charset="0"/>
              </a:rPr>
              <a:t>Where people can be a single user or a group.</a:t>
            </a:r>
          </a:p>
          <a:p>
            <a:pPr lvl="1">
              <a:lnSpc>
                <a:spcPct val="150000"/>
              </a:lnSpc>
              <a:buFont typeface="Wingdings" panose="05000000000000000000" pitchFamily="2" charset="2"/>
              <a:buChar char="q"/>
            </a:pPr>
            <a:r>
              <a:rPr lang="en-US" altLang="en-US" sz="1800" dirty="0">
                <a:latin typeface="Calibri" panose="020F0502020204030204" pitchFamily="34" charset="0"/>
                <a:cs typeface="Calibri" panose="020F0502020204030204" pitchFamily="34" charset="0"/>
              </a:rPr>
              <a:t>Who initiate the search process by an </a:t>
            </a:r>
            <a:r>
              <a:rPr lang="en-US" altLang="en-US" sz="1800" dirty="0">
                <a:solidFill>
                  <a:srgbClr val="C00000"/>
                </a:solidFill>
                <a:latin typeface="Calibri" panose="020F0502020204030204" pitchFamily="34" charset="0"/>
                <a:cs typeface="Calibri" panose="020F0502020204030204" pitchFamily="34" charset="0"/>
              </a:rPr>
              <a:t>information need</a:t>
            </a:r>
            <a:r>
              <a:rPr lang="en-US" altLang="en-US" sz="1800" dirty="0">
                <a:latin typeface="Calibri" panose="020F0502020204030204" pitchFamily="34" charset="0"/>
                <a:cs typeface="Calibri" panose="020F0502020204030204" pitchFamily="34" charset="0"/>
              </a:rPr>
              <a:t>, and, the resulting information should be </a:t>
            </a:r>
            <a:r>
              <a:rPr lang="en-US" altLang="en-US" sz="1800" dirty="0">
                <a:solidFill>
                  <a:srgbClr val="C00000"/>
                </a:solidFill>
                <a:latin typeface="Calibri" panose="020F0502020204030204" pitchFamily="34" charset="0"/>
                <a:cs typeface="Calibri" panose="020F0502020204030204" pitchFamily="34" charset="0"/>
              </a:rPr>
              <a:t>relevant</a:t>
            </a:r>
            <a:r>
              <a:rPr lang="en-US" altLang="en-US" sz="1800" dirty="0">
                <a:latin typeface="Calibri" panose="020F0502020204030204" pitchFamily="34" charset="0"/>
                <a:cs typeface="Calibri" panose="020F0502020204030204" pitchFamily="34" charset="0"/>
              </a:rPr>
              <a:t> to the information need (based on the judgement by the person who starts the search).</a:t>
            </a:r>
          </a:p>
        </p:txBody>
      </p:sp>
      <p:pic>
        <p:nvPicPr>
          <p:cNvPr id="4098" name="Picture 2" descr="Modern technology of information retrieval Vector Image">
            <a:extLst>
              <a:ext uri="{FF2B5EF4-FFF2-40B4-BE49-F238E27FC236}">
                <a16:creationId xmlns:a16="http://schemas.microsoft.com/office/drawing/2014/main" id="{C407CDA8-27CA-6F3E-8A11-0E235C8355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219" b="28193"/>
          <a:stretch/>
        </p:blipFill>
        <p:spPr bwMode="auto">
          <a:xfrm>
            <a:off x="505809" y="5057197"/>
            <a:ext cx="2743200" cy="158573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The book search interface of amazon.com Fig. 2. Examples of element... |  Download Scientific Diagram">
            <a:extLst>
              <a:ext uri="{FF2B5EF4-FFF2-40B4-BE49-F238E27FC236}">
                <a16:creationId xmlns:a16="http://schemas.microsoft.com/office/drawing/2014/main" id="{0CE1DA2A-F9BD-D821-2A58-51B6FFCDD4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401" y="4978652"/>
            <a:ext cx="4403363" cy="17428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1014FA9-1AD3-998D-4985-10F522AE3689}"/>
              </a:ext>
            </a:extLst>
          </p:cNvPr>
          <p:cNvSpPr txBox="1"/>
          <p:nvPr/>
        </p:nvSpPr>
        <p:spPr>
          <a:xfrm>
            <a:off x="1218908" y="6458264"/>
            <a:ext cx="1464198" cy="369332"/>
          </a:xfrm>
          <a:prstGeom prst="rect">
            <a:avLst/>
          </a:prstGeom>
          <a:noFill/>
        </p:spPr>
        <p:txBody>
          <a:bodyPr wrap="square">
            <a:spAutoFit/>
          </a:bodyPr>
          <a:lstStyle/>
          <a:p>
            <a:r>
              <a:rPr lang="en-US" altLang="en-US" sz="1800" dirty="0">
                <a:latin typeface="Calibri" panose="020F0502020204030204" pitchFamily="34" charset="0"/>
                <a:cs typeface="Calibri" panose="020F0502020204030204" pitchFamily="34" charset="0"/>
              </a:rPr>
              <a:t>Web search</a:t>
            </a:r>
            <a:endParaRPr lang="en-US" dirty="0"/>
          </a:p>
        </p:txBody>
      </p:sp>
      <p:sp>
        <p:nvSpPr>
          <p:cNvPr id="7" name="TextBox 6">
            <a:extLst>
              <a:ext uri="{FF2B5EF4-FFF2-40B4-BE49-F238E27FC236}">
                <a16:creationId xmlns:a16="http://schemas.microsoft.com/office/drawing/2014/main" id="{B47BA991-6FD4-A74B-A94F-A9270BB4192B}"/>
              </a:ext>
            </a:extLst>
          </p:cNvPr>
          <p:cNvSpPr txBox="1"/>
          <p:nvPr/>
        </p:nvSpPr>
        <p:spPr>
          <a:xfrm>
            <a:off x="6292305" y="6088932"/>
            <a:ext cx="1464198" cy="369332"/>
          </a:xfrm>
          <a:prstGeom prst="rect">
            <a:avLst/>
          </a:prstGeom>
          <a:noFill/>
        </p:spPr>
        <p:txBody>
          <a:bodyPr wrap="square">
            <a:spAutoFit/>
          </a:bodyPr>
          <a:lstStyle/>
          <a:p>
            <a:r>
              <a:rPr lang="en-US" altLang="en-US" sz="1800" dirty="0">
                <a:latin typeface="Calibri" panose="020F0502020204030204" pitchFamily="34" charset="0"/>
                <a:cs typeface="Calibri" panose="020F0502020204030204" pitchFamily="34" charset="0"/>
              </a:rPr>
              <a:t>Book search</a:t>
            </a:r>
            <a:endParaRPr lang="en-US" dirty="0"/>
          </a:p>
        </p:txBody>
      </p:sp>
      <p:pic>
        <p:nvPicPr>
          <p:cNvPr id="8" name="Picture 7">
            <a:extLst>
              <a:ext uri="{FF2B5EF4-FFF2-40B4-BE49-F238E27FC236}">
                <a16:creationId xmlns:a16="http://schemas.microsoft.com/office/drawing/2014/main" id="{5225EE36-53A5-5090-0A80-6E80F49B9B84}"/>
              </a:ext>
            </a:extLst>
          </p:cNvPr>
          <p:cNvPicPr>
            <a:picLocks noChangeAspect="1"/>
          </p:cNvPicPr>
          <p:nvPr/>
        </p:nvPicPr>
        <p:blipFill>
          <a:blip r:embed="rId5"/>
          <a:stretch>
            <a:fillRect/>
          </a:stretch>
        </p:blipFill>
        <p:spPr>
          <a:xfrm>
            <a:off x="8393714" y="4879395"/>
            <a:ext cx="3597297" cy="1476955"/>
          </a:xfrm>
          <a:prstGeom prst="rect">
            <a:avLst/>
          </a:prstGeom>
        </p:spPr>
      </p:pic>
      <p:sp>
        <p:nvSpPr>
          <p:cNvPr id="9" name="TextBox 8">
            <a:extLst>
              <a:ext uri="{FF2B5EF4-FFF2-40B4-BE49-F238E27FC236}">
                <a16:creationId xmlns:a16="http://schemas.microsoft.com/office/drawing/2014/main" id="{564B2F04-B0F6-1ED2-4D86-5D15705B9EC0}"/>
              </a:ext>
            </a:extLst>
          </p:cNvPr>
          <p:cNvSpPr txBox="1"/>
          <p:nvPr/>
        </p:nvSpPr>
        <p:spPr>
          <a:xfrm>
            <a:off x="9003209" y="6381142"/>
            <a:ext cx="1464198" cy="369332"/>
          </a:xfrm>
          <a:prstGeom prst="rect">
            <a:avLst/>
          </a:prstGeom>
          <a:noFill/>
        </p:spPr>
        <p:txBody>
          <a:bodyPr wrap="square">
            <a:spAutoFit/>
          </a:bodyPr>
          <a:lstStyle/>
          <a:p>
            <a:r>
              <a:rPr lang="en-US" altLang="en-US" sz="1800" dirty="0">
                <a:latin typeface="Calibri" panose="020F0502020204030204" pitchFamily="34" charset="0"/>
                <a:cs typeface="Calibri" panose="020F0502020204030204" pitchFamily="34" charset="0"/>
              </a:rPr>
              <a:t>Food search</a:t>
            </a:r>
            <a:endParaRPr lang="en-US" dirty="0"/>
          </a:p>
        </p:txBody>
      </p:sp>
    </p:spTree>
    <p:extLst>
      <p:ext uri="{BB962C8B-B14F-4D97-AF65-F5344CB8AC3E}">
        <p14:creationId xmlns:p14="http://schemas.microsoft.com/office/powerpoint/2010/main" val="780548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Process of information retrieval</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6</a:t>
            </a:fld>
            <a:endParaRPr lang="zh-CN" altLang="en-US" dirty="0">
              <a:latin typeface="Calibri" panose="020F0502020204030204" pitchFamily="34" charset="0"/>
              <a:cs typeface="Calibri" panose="020F0502020204030204" pitchFamily="34" charset="0"/>
            </a:endParaRPr>
          </a:p>
        </p:txBody>
      </p:sp>
      <p:pic>
        <p:nvPicPr>
          <p:cNvPr id="3074" name="Picture 2" descr="Information Retrieval">
            <a:extLst>
              <a:ext uri="{FF2B5EF4-FFF2-40B4-BE49-F238E27FC236}">
                <a16:creationId xmlns:a16="http://schemas.microsoft.com/office/drawing/2014/main" id="{481E2275-0F12-80C0-EBB3-82DDB8CBDC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246" y="3259009"/>
            <a:ext cx="8401292" cy="359899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5">
            <a:extLst>
              <a:ext uri="{FF2B5EF4-FFF2-40B4-BE49-F238E27FC236}">
                <a16:creationId xmlns:a16="http://schemas.microsoft.com/office/drawing/2014/main" id="{14AD193D-C751-984B-CD01-588E34345676}"/>
              </a:ext>
            </a:extLst>
          </p:cNvPr>
          <p:cNvSpPr txBox="1">
            <a:spLocks noChangeArrowheads="1"/>
          </p:cNvSpPr>
          <p:nvPr/>
        </p:nvSpPr>
        <p:spPr>
          <a:xfrm>
            <a:off x="657447" y="925567"/>
            <a:ext cx="10963535"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500"/>
              </a:spcBef>
            </a:pPr>
            <a:r>
              <a:rPr lang="en-US" altLang="en-US" dirty="0">
                <a:latin typeface="Calibri" panose="020F0502020204030204" pitchFamily="34" charset="0"/>
                <a:cs typeface="Calibri" panose="020F0502020204030204" pitchFamily="34" charset="0"/>
              </a:rPr>
              <a:t>Some of the key issues</a:t>
            </a:r>
          </a:p>
          <a:p>
            <a:pPr lvl="1">
              <a:lnSpc>
                <a:spcPct val="150000"/>
              </a:lnSpc>
            </a:pPr>
            <a:r>
              <a:rPr lang="en-US" altLang="en-US" dirty="0">
                <a:solidFill>
                  <a:srgbClr val="C00000"/>
                </a:solidFill>
                <a:latin typeface="Calibri" panose="020F0502020204030204" pitchFamily="34" charset="0"/>
                <a:cs typeface="Calibri" panose="020F0502020204030204" pitchFamily="34" charset="0"/>
              </a:rPr>
              <a:t>Information need</a:t>
            </a:r>
            <a:r>
              <a:rPr lang="en-US" altLang="en-US" dirty="0">
                <a:latin typeface="Calibri" panose="020F0502020204030204" pitchFamily="34" charset="0"/>
                <a:cs typeface="Calibri" panose="020F0502020204030204" pitchFamily="34" charset="0"/>
              </a:rPr>
              <a:t>: </a:t>
            </a:r>
            <a:r>
              <a:rPr lang="en-US" altLang="en-US" dirty="0">
                <a:solidFill>
                  <a:srgbClr val="C00000"/>
                </a:solidFill>
                <a:latin typeface="Calibri" panose="020F0502020204030204" pitchFamily="34" charset="0"/>
                <a:cs typeface="Calibri" panose="020F0502020204030204" pitchFamily="34" charset="0"/>
              </a:rPr>
              <a:t>query</a:t>
            </a:r>
            <a:r>
              <a:rPr lang="en-US" altLang="en-US" dirty="0">
                <a:latin typeface="Calibri" panose="020F0502020204030204" pitchFamily="34" charset="0"/>
                <a:cs typeface="Calibri" panose="020F0502020204030204" pitchFamily="34" charset="0"/>
              </a:rPr>
              <a:t> and query processing</a:t>
            </a:r>
          </a:p>
          <a:p>
            <a:pPr lvl="1">
              <a:lnSpc>
                <a:spcPct val="150000"/>
              </a:lnSpc>
            </a:pPr>
            <a:r>
              <a:rPr lang="en-US" altLang="en-US" dirty="0">
                <a:solidFill>
                  <a:srgbClr val="C00000"/>
                </a:solidFill>
                <a:latin typeface="Calibri" panose="020F0502020204030204" pitchFamily="34" charset="0"/>
                <a:cs typeface="Calibri" panose="020F0502020204030204" pitchFamily="34" charset="0"/>
              </a:rPr>
              <a:t>Relevance</a:t>
            </a:r>
            <a:r>
              <a:rPr lang="en-US" altLang="en-US" dirty="0">
                <a:latin typeface="Calibri" panose="020F0502020204030204" pitchFamily="34" charset="0"/>
                <a:cs typeface="Calibri" panose="020F0502020204030204" pitchFamily="34" charset="0"/>
              </a:rPr>
              <a:t>: indexing documents and </a:t>
            </a:r>
            <a:r>
              <a:rPr lang="en-US" altLang="en-US" dirty="0">
                <a:solidFill>
                  <a:srgbClr val="C00000"/>
                </a:solidFill>
                <a:latin typeface="Calibri" panose="020F0502020204030204" pitchFamily="34" charset="0"/>
                <a:cs typeface="Calibri" panose="020F0502020204030204" pitchFamily="34" charset="0"/>
              </a:rPr>
              <a:t>search algorithm</a:t>
            </a:r>
          </a:p>
          <a:p>
            <a:pPr lvl="1">
              <a:lnSpc>
                <a:spcPct val="150000"/>
              </a:lnSpc>
            </a:pPr>
            <a:r>
              <a:rPr lang="en-US" altLang="en-US" dirty="0">
                <a:solidFill>
                  <a:srgbClr val="C00000"/>
                </a:solidFill>
                <a:latin typeface="Calibri" panose="020F0502020204030204" pitchFamily="34" charset="0"/>
                <a:cs typeface="Calibri" panose="020F0502020204030204" pitchFamily="34" charset="0"/>
              </a:rPr>
              <a:t>Evaluation</a:t>
            </a:r>
            <a:r>
              <a:rPr lang="en-US" altLang="en-US" dirty="0">
                <a:latin typeface="Calibri" panose="020F0502020204030204" pitchFamily="34" charset="0"/>
                <a:cs typeface="Calibri" panose="020F0502020204030204" pitchFamily="34" charset="0"/>
              </a:rPr>
              <a:t>: document ranking, precision-recall, etc.</a:t>
            </a:r>
          </a:p>
        </p:txBody>
      </p:sp>
    </p:spTree>
    <p:extLst>
      <p:ext uri="{BB962C8B-B14F-4D97-AF65-F5344CB8AC3E}">
        <p14:creationId xmlns:p14="http://schemas.microsoft.com/office/powerpoint/2010/main" val="711854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Indexing</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7</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264835" y="998784"/>
            <a:ext cx="6865169"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pPr>
            <a:r>
              <a:rPr lang="en-HK" dirty="0">
                <a:solidFill>
                  <a:srgbClr val="C00000"/>
                </a:solidFill>
                <a:latin typeface="Calibri" panose="020F0502020204030204" pitchFamily="34" charset="0"/>
                <a:cs typeface="Calibri" panose="020F0502020204030204" pitchFamily="34" charset="0"/>
              </a:rPr>
              <a:t>Document indexing:</a:t>
            </a:r>
            <a:r>
              <a:rPr lang="en-HK" dirty="0">
                <a:latin typeface="Calibri" panose="020F0502020204030204" pitchFamily="34" charset="0"/>
                <a:cs typeface="Calibri" panose="020F0502020204030204" pitchFamily="34" charset="0"/>
              </a:rPr>
              <a:t> tags documents with certain </a:t>
            </a:r>
            <a:r>
              <a:rPr lang="en-HK" dirty="0">
                <a:solidFill>
                  <a:srgbClr val="C00000"/>
                </a:solidFill>
                <a:latin typeface="Calibri" panose="020F0502020204030204" pitchFamily="34" charset="0"/>
                <a:cs typeface="Calibri" panose="020F0502020204030204" pitchFamily="34" charset="0"/>
              </a:rPr>
              <a:t>attributes or labels</a:t>
            </a:r>
            <a:r>
              <a:rPr lang="en-HK" dirty="0">
                <a:latin typeface="Calibri" panose="020F0502020204030204" pitchFamily="34" charset="0"/>
                <a:cs typeface="Calibri" panose="020F0502020204030204" pitchFamily="34" charset="0"/>
              </a:rPr>
              <a:t> that can later be efficiently searched through and retrieved.</a:t>
            </a:r>
          </a:p>
          <a:p>
            <a:pPr>
              <a:lnSpc>
                <a:spcPct val="150000"/>
              </a:lnSpc>
              <a:spcBef>
                <a:spcPts val="0"/>
              </a:spcBef>
            </a:pPr>
            <a:r>
              <a:rPr lang="en-HK" dirty="0">
                <a:latin typeface="Calibri" panose="020F0502020204030204" pitchFamily="34" charset="0"/>
                <a:cs typeface="Calibri" panose="020F0502020204030204" pitchFamily="34" charset="0"/>
              </a:rPr>
              <a:t>Build the </a:t>
            </a:r>
            <a:r>
              <a:rPr lang="en-HK" dirty="0">
                <a:solidFill>
                  <a:srgbClr val="C00000"/>
                </a:solidFill>
                <a:latin typeface="Calibri" panose="020F0502020204030204" pitchFamily="34" charset="0"/>
                <a:cs typeface="Calibri" panose="020F0502020204030204" pitchFamily="34" charset="0"/>
              </a:rPr>
              <a:t>vocabulary</a:t>
            </a:r>
            <a:r>
              <a:rPr lang="en-HK" dirty="0">
                <a:latin typeface="Calibri" panose="020F0502020204030204" pitchFamily="34" charset="0"/>
                <a:cs typeface="Calibri" panose="020F0502020204030204" pitchFamily="34" charset="0"/>
              </a:rPr>
              <a:t>: set of distinct query terms in the document set. </a:t>
            </a:r>
          </a:p>
          <a:p>
            <a:pPr>
              <a:lnSpc>
                <a:spcPct val="150000"/>
              </a:lnSpc>
              <a:spcBef>
                <a:spcPts val="0"/>
              </a:spcBef>
            </a:pPr>
            <a:r>
              <a:rPr lang="en-HK" dirty="0">
                <a:latin typeface="Calibri" panose="020F0502020204030204" pitchFamily="34" charset="0"/>
                <a:cs typeface="Calibri" panose="020F0502020204030204" pitchFamily="34" charset="0"/>
              </a:rPr>
              <a:t>Use </a:t>
            </a:r>
            <a:r>
              <a:rPr lang="en-HK" dirty="0">
                <a:solidFill>
                  <a:srgbClr val="C00000"/>
                </a:solidFill>
                <a:latin typeface="Calibri" panose="020F0502020204030204" pitchFamily="34" charset="0"/>
                <a:cs typeface="Calibri" panose="020F0502020204030204" pitchFamily="34" charset="0"/>
              </a:rPr>
              <a:t>inverted index</a:t>
            </a:r>
            <a:r>
              <a:rPr lang="en-HK" dirty="0">
                <a:latin typeface="Calibri" panose="020F0502020204030204" pitchFamily="34" charset="0"/>
                <a:cs typeface="Calibri" panose="020F0502020204030204" pitchFamily="34" charset="0"/>
              </a:rPr>
              <a:t>: data structure that attaches distinct terms with a list of all documents that contains the term</a:t>
            </a:r>
            <a:endParaRPr lang="en-US" altLang="en-US" dirty="0">
              <a:latin typeface="Calibri" panose="020F0502020204030204" pitchFamily="34" charset="0"/>
              <a:cs typeface="Calibri" panose="020F0502020204030204" pitchFamily="34" charset="0"/>
            </a:endParaRPr>
          </a:p>
          <a:p>
            <a:pPr lvl="1">
              <a:lnSpc>
                <a:spcPct val="100000"/>
              </a:lnSpc>
              <a:buFont typeface="Wingdings" panose="05000000000000000000" pitchFamily="2" charset="2"/>
              <a:buChar char="q"/>
            </a:pPr>
            <a:endParaRPr lang="en-US" altLang="en-US" sz="14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2389FB21-215F-1CA4-46C1-94E590B43C0B}"/>
              </a:ext>
            </a:extLst>
          </p:cNvPr>
          <p:cNvPicPr>
            <a:picLocks noChangeAspect="1"/>
          </p:cNvPicPr>
          <p:nvPr/>
        </p:nvPicPr>
        <p:blipFill>
          <a:blip r:embed="rId3"/>
          <a:stretch>
            <a:fillRect/>
          </a:stretch>
        </p:blipFill>
        <p:spPr>
          <a:xfrm>
            <a:off x="7288375" y="1289050"/>
            <a:ext cx="4708693" cy="4093178"/>
          </a:xfrm>
          <a:prstGeom prst="rect">
            <a:avLst/>
          </a:prstGeom>
        </p:spPr>
      </p:pic>
    </p:spTree>
    <p:extLst>
      <p:ext uri="{BB962C8B-B14F-4D97-AF65-F5344CB8AC3E}">
        <p14:creationId xmlns:p14="http://schemas.microsoft.com/office/powerpoint/2010/main" val="28904323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How to find relevant documents for a query?</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8</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657446" y="998784"/>
            <a:ext cx="11020647"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500"/>
              </a:spcBef>
            </a:pPr>
            <a:r>
              <a:rPr lang="en-US" altLang="en-US" dirty="0">
                <a:latin typeface="Calibri" panose="020F0502020204030204" pitchFamily="34" charset="0"/>
                <a:cs typeface="Calibri" panose="020F0502020204030204" pitchFamily="34" charset="0"/>
              </a:rPr>
              <a:t>By keyword matching</a:t>
            </a:r>
          </a:p>
          <a:p>
            <a:pPr lvl="1">
              <a:lnSpc>
                <a:spcPct val="100000"/>
              </a:lnSpc>
              <a:buFont typeface="Wingdings" panose="05000000000000000000" pitchFamily="2" charset="2"/>
              <a:buChar char="q"/>
            </a:pPr>
            <a:r>
              <a:rPr lang="en-US" altLang="en-US" sz="2000" dirty="0">
                <a:latin typeface="Calibri" panose="020F0502020204030204" pitchFamily="34" charset="0"/>
                <a:cs typeface="Calibri" panose="020F0502020204030204" pitchFamily="34" charset="0"/>
              </a:rPr>
              <a:t>Boolean model</a:t>
            </a:r>
          </a:p>
          <a:p>
            <a:pPr>
              <a:lnSpc>
                <a:spcPct val="100000"/>
              </a:lnSpc>
              <a:spcBef>
                <a:spcPts val="500"/>
              </a:spcBef>
            </a:pPr>
            <a:r>
              <a:rPr lang="en-US" altLang="en-US" dirty="0">
                <a:latin typeface="Calibri" panose="020F0502020204030204" pitchFamily="34" charset="0"/>
                <a:cs typeface="Calibri" panose="020F0502020204030204" pitchFamily="34" charset="0"/>
              </a:rPr>
              <a:t>By similarity</a:t>
            </a:r>
          </a:p>
          <a:p>
            <a:pPr lvl="1">
              <a:lnSpc>
                <a:spcPct val="100000"/>
              </a:lnSpc>
              <a:buFont typeface="Wingdings" panose="05000000000000000000" pitchFamily="2" charset="2"/>
              <a:buChar char="q"/>
            </a:pPr>
            <a:r>
              <a:rPr lang="en-US" altLang="en-US" sz="2000" dirty="0">
                <a:latin typeface="Calibri" panose="020F0502020204030204" pitchFamily="34" charset="0"/>
                <a:cs typeface="Calibri" panose="020F0502020204030204" pitchFamily="34" charset="0"/>
              </a:rPr>
              <a:t>Vector space model</a:t>
            </a:r>
          </a:p>
          <a:p>
            <a:pPr>
              <a:lnSpc>
                <a:spcPct val="100000"/>
              </a:lnSpc>
              <a:spcBef>
                <a:spcPts val="500"/>
              </a:spcBef>
            </a:pPr>
            <a:r>
              <a:rPr lang="en-US" altLang="en-US" dirty="0">
                <a:latin typeface="Calibri" panose="020F0502020204030204" pitchFamily="34" charset="0"/>
                <a:cs typeface="Calibri" panose="020F0502020204030204" pitchFamily="34" charset="0"/>
              </a:rPr>
              <a:t>By imaging how to write out a query</a:t>
            </a:r>
          </a:p>
          <a:p>
            <a:pPr lvl="1">
              <a:lnSpc>
                <a:spcPct val="100000"/>
              </a:lnSpc>
              <a:buFont typeface="Wingdings" panose="05000000000000000000" pitchFamily="2" charset="2"/>
              <a:buChar char="q"/>
            </a:pPr>
            <a:r>
              <a:rPr lang="en-US" altLang="en-US" sz="2000" dirty="0">
                <a:latin typeface="Calibri" panose="020F0502020204030204" pitchFamily="34" charset="0"/>
                <a:cs typeface="Calibri" panose="020F0502020204030204" pitchFamily="34" charset="0"/>
              </a:rPr>
              <a:t>How likely a query is written with this document in mind.</a:t>
            </a:r>
          </a:p>
          <a:p>
            <a:pPr lvl="1">
              <a:lnSpc>
                <a:spcPct val="100000"/>
              </a:lnSpc>
              <a:buFont typeface="Wingdings" panose="05000000000000000000" pitchFamily="2" charset="2"/>
              <a:buChar char="q"/>
            </a:pPr>
            <a:r>
              <a:rPr lang="en-US" altLang="en-US" sz="2000" dirty="0">
                <a:latin typeface="Calibri" panose="020F0502020204030204" pitchFamily="34" charset="0"/>
                <a:cs typeface="Calibri" panose="020F0502020204030204" pitchFamily="34" charset="0"/>
              </a:rPr>
              <a:t>Generate with some randomness</a:t>
            </a:r>
          </a:p>
          <a:p>
            <a:pPr lvl="1">
              <a:lnSpc>
                <a:spcPct val="100000"/>
              </a:lnSpc>
              <a:buFont typeface="Wingdings" panose="05000000000000000000" pitchFamily="2" charset="2"/>
              <a:buChar char="q"/>
            </a:pPr>
            <a:r>
              <a:rPr lang="en-US" altLang="en-US" sz="2000" dirty="0">
                <a:latin typeface="Calibri" panose="020F0502020204030204" pitchFamily="34" charset="0"/>
                <a:cs typeface="Calibri" panose="020F0502020204030204" pitchFamily="34" charset="0"/>
              </a:rPr>
              <a:t>Query generation language model</a:t>
            </a:r>
          </a:p>
          <a:p>
            <a:pPr>
              <a:lnSpc>
                <a:spcPct val="100000"/>
              </a:lnSpc>
              <a:spcBef>
                <a:spcPts val="500"/>
              </a:spcBef>
            </a:pPr>
            <a:r>
              <a:rPr lang="en-US" altLang="en-US" dirty="0">
                <a:latin typeface="Calibri" panose="020F0502020204030204" pitchFamily="34" charset="0"/>
                <a:cs typeface="Calibri" panose="020F0502020204030204" pitchFamily="34" charset="0"/>
              </a:rPr>
              <a:t>By trusting how other web pages think about the web page</a:t>
            </a:r>
          </a:p>
          <a:p>
            <a:pPr lvl="1">
              <a:lnSpc>
                <a:spcPct val="100000"/>
              </a:lnSpc>
              <a:buFont typeface="Wingdings" panose="05000000000000000000" pitchFamily="2" charset="2"/>
              <a:buChar char="q"/>
            </a:pPr>
            <a:r>
              <a:rPr lang="en-US" altLang="en-US" sz="2000" dirty="0" err="1">
                <a:latin typeface="Calibri" panose="020F0502020204030204" pitchFamily="34" charset="0"/>
                <a:cs typeface="Calibri" panose="020F0502020204030204" pitchFamily="34" charset="0"/>
              </a:rPr>
              <a:t>Pagerank</a:t>
            </a:r>
            <a:r>
              <a:rPr lang="en-US" altLang="en-US" sz="2000" dirty="0">
                <a:latin typeface="Calibri" panose="020F0502020204030204" pitchFamily="34" charset="0"/>
                <a:cs typeface="Calibri" panose="020F0502020204030204" pitchFamily="34" charset="0"/>
              </a:rPr>
              <a:t>, hits</a:t>
            </a:r>
          </a:p>
          <a:p>
            <a:pPr>
              <a:lnSpc>
                <a:spcPct val="100000"/>
              </a:lnSpc>
              <a:spcBef>
                <a:spcPts val="500"/>
              </a:spcBef>
            </a:pPr>
            <a:r>
              <a:rPr lang="en-US" altLang="en-US" dirty="0">
                <a:latin typeface="Calibri" panose="020F0502020204030204" pitchFamily="34" charset="0"/>
                <a:cs typeface="Calibri" panose="020F0502020204030204" pitchFamily="34" charset="0"/>
              </a:rPr>
              <a:t>By trusting how other people find relevant documents for the same or similar query</a:t>
            </a:r>
          </a:p>
          <a:p>
            <a:pPr lvl="1">
              <a:lnSpc>
                <a:spcPct val="100000"/>
              </a:lnSpc>
              <a:buFont typeface="Wingdings" panose="05000000000000000000" pitchFamily="2" charset="2"/>
              <a:buChar char="q"/>
            </a:pPr>
            <a:r>
              <a:rPr lang="en-US" altLang="en-US" sz="2000" dirty="0">
                <a:latin typeface="Calibri" panose="020F0502020204030204" pitchFamily="34" charset="0"/>
                <a:cs typeface="Calibri" panose="020F0502020204030204" pitchFamily="34" charset="0"/>
              </a:rPr>
              <a:t>Learning to rank</a:t>
            </a:r>
            <a:endParaRPr lang="en-US" alt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443701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Vector space model (1)</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9</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657446" y="989363"/>
            <a:ext cx="11070266"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500"/>
              </a:spcBef>
            </a:pPr>
            <a:r>
              <a:rPr lang="en-US" altLang="en-US" dirty="0">
                <a:latin typeface="Calibri" panose="020F0502020204030204" pitchFamily="34" charset="0"/>
                <a:cs typeface="Calibri" panose="020F0502020204030204" pitchFamily="34" charset="0"/>
              </a:rPr>
              <a:t>Treat the query as a tiny document</a:t>
            </a:r>
          </a:p>
          <a:p>
            <a:pPr>
              <a:lnSpc>
                <a:spcPct val="150000"/>
              </a:lnSpc>
              <a:spcBef>
                <a:spcPts val="500"/>
              </a:spcBef>
            </a:pPr>
            <a:r>
              <a:rPr lang="en-US" altLang="en-US" dirty="0">
                <a:latin typeface="Calibri" panose="020F0502020204030204" pitchFamily="34" charset="0"/>
                <a:cs typeface="Calibri" panose="020F0502020204030204" pitchFamily="34" charset="0"/>
              </a:rPr>
              <a:t>Represent the query and every document each as a word vector in a word space</a:t>
            </a:r>
          </a:p>
          <a:p>
            <a:pPr>
              <a:lnSpc>
                <a:spcPct val="150000"/>
              </a:lnSpc>
              <a:spcBef>
                <a:spcPts val="500"/>
              </a:spcBef>
            </a:pPr>
            <a:r>
              <a:rPr lang="en-US" altLang="en-US" dirty="0">
                <a:latin typeface="Calibri" panose="020F0502020204030204" pitchFamily="34" charset="0"/>
                <a:cs typeface="Calibri" panose="020F0502020204030204" pitchFamily="34" charset="0"/>
              </a:rPr>
              <a:t>Rank documents according to their proximity to the query in the word space</a:t>
            </a:r>
          </a:p>
        </p:txBody>
      </p:sp>
    </p:spTree>
    <p:extLst>
      <p:ext uri="{BB962C8B-B14F-4D97-AF65-F5344CB8AC3E}">
        <p14:creationId xmlns:p14="http://schemas.microsoft.com/office/powerpoint/2010/main" val="33672629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11260</TotalTime>
  <Words>3041</Words>
  <Application>Microsoft Macintosh PowerPoint</Application>
  <PresentationFormat>Widescreen</PresentationFormat>
  <Paragraphs>370</Paragraphs>
  <Slides>35</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等线</vt:lpstr>
      <vt:lpstr>等线 Light</vt:lpstr>
      <vt:lpstr>Arial</vt:lpstr>
      <vt:lpstr>Calibri</vt:lpstr>
      <vt:lpstr>Cambria Math</vt:lpstr>
      <vt:lpstr>Times New Roman</vt:lpstr>
      <vt:lpstr>Wingdings</vt:lpstr>
      <vt:lpstr>Office Theme</vt:lpstr>
      <vt:lpstr>Lecture 7: Data Driven Applications (1) --  Information Retrieval and Recommendations</vt:lpstr>
      <vt:lpstr>Outline</vt:lpstr>
      <vt:lpstr>Information overload</vt:lpstr>
      <vt:lpstr>To overcome information overload --  information retrieval and information filtering</vt:lpstr>
      <vt:lpstr>Information retrieval (IR)</vt:lpstr>
      <vt:lpstr>Process of information retrieval</vt:lpstr>
      <vt:lpstr>Indexing</vt:lpstr>
      <vt:lpstr>How to find relevant documents for a query?</vt:lpstr>
      <vt:lpstr>Vector space model (1)</vt:lpstr>
      <vt:lpstr>Vector space model (2)</vt:lpstr>
      <vt:lpstr>Vector space model (3)</vt:lpstr>
      <vt:lpstr>Vector space model (4)</vt:lpstr>
      <vt:lpstr>Vector space model (5)</vt:lpstr>
      <vt:lpstr>Vector space model – TF-IDF representations (1)</vt:lpstr>
      <vt:lpstr>Vector space model – TF-IDF representations (2)</vt:lpstr>
      <vt:lpstr>Vector space model – TF-IDF representations (3)</vt:lpstr>
      <vt:lpstr>Ranking approaches – BM25</vt:lpstr>
      <vt:lpstr>Ranking approaches – PageRank</vt:lpstr>
      <vt:lpstr>Recommender systems</vt:lpstr>
      <vt:lpstr>Recommendation approaches</vt:lpstr>
      <vt:lpstr>Collaborative filtering</vt:lpstr>
      <vt:lpstr>Collaborative filtering methods</vt:lpstr>
      <vt:lpstr>Item/User based collaborative filtering</vt:lpstr>
      <vt:lpstr>User-based collaborative filtering (1) </vt:lpstr>
      <vt:lpstr>User-based collaborative filtering (2) </vt:lpstr>
      <vt:lpstr>Item-based collaborative filtering (1) </vt:lpstr>
      <vt:lpstr>Item-based collaborative filtering (2) </vt:lpstr>
      <vt:lpstr>Matrix factorization – illustration </vt:lpstr>
      <vt:lpstr>Matrix factorization</vt:lpstr>
      <vt:lpstr>Neural collaborative filtering</vt:lpstr>
      <vt:lpstr>PowerPoint Presentation</vt:lpstr>
      <vt:lpstr>Recommendation evaluation</vt:lpstr>
      <vt:lpstr>Recommendation challenges</vt:lpstr>
      <vt:lpstr>PowerPoint Presentation</vt:lpstr>
      <vt:lpstr>Appendix  1. Introduction to Information Retrieval. C.D. Manning, P. Raghavan, H. Schütze. Cambridge UP, 2008. 2. Search Engines: Information Retrieval in Practice. W. Bruce Croft, Donald Metzler, and Trevor Strohman. 2009.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LIU Shuqi</dc:creator>
  <cp:lastModifiedBy>Yifan 张祎凡</cp:lastModifiedBy>
  <cp:revision>992</cp:revision>
  <dcterms:created xsi:type="dcterms:W3CDTF">2021-10-14T03:39:06Z</dcterms:created>
  <dcterms:modified xsi:type="dcterms:W3CDTF">2025-03-11T08:09:57Z</dcterms:modified>
</cp:coreProperties>
</file>